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78" autoAdjust="0"/>
    <p:restoredTop sz="94660"/>
  </p:normalViewPr>
  <p:slideViewPr>
    <p:cSldViewPr snapToGrid="0">
      <p:cViewPr>
        <p:scale>
          <a:sx n="75" d="100"/>
          <a:sy n="75" d="100"/>
        </p:scale>
        <p:origin x="883" y="4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1E8D40-5EFE-21AD-0391-46EDA0D11D2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1FC8234D-941C-389D-9D12-08F3F4EDBF3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00D29AA0-4F1A-DD5F-A2F7-2D625A4EF2C3}"/>
              </a:ext>
            </a:extLst>
          </p:cNvPr>
          <p:cNvSpPr>
            <a:spLocks noGrp="1"/>
          </p:cNvSpPr>
          <p:nvPr>
            <p:ph type="dt" sz="half" idx="10"/>
          </p:nvPr>
        </p:nvSpPr>
        <p:spPr/>
        <p:txBody>
          <a:bodyPr/>
          <a:lstStyle/>
          <a:p>
            <a:fld id="{89D971CB-8360-4D5E-BBB6-D5B4FCD328D2}" type="datetimeFigureOut">
              <a:rPr lang="en-IN" smtClean="0"/>
              <a:t>20-03-2024</a:t>
            </a:fld>
            <a:endParaRPr lang="en-IN"/>
          </a:p>
        </p:txBody>
      </p:sp>
      <p:sp>
        <p:nvSpPr>
          <p:cNvPr id="5" name="Footer Placeholder 4">
            <a:extLst>
              <a:ext uri="{FF2B5EF4-FFF2-40B4-BE49-F238E27FC236}">
                <a16:creationId xmlns:a16="http://schemas.microsoft.com/office/drawing/2014/main" id="{B54E78D9-0508-CA08-37B3-EC0C5E9278E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E014557-7E67-070A-BCC9-DB7DC4762CA1}"/>
              </a:ext>
            </a:extLst>
          </p:cNvPr>
          <p:cNvSpPr>
            <a:spLocks noGrp="1"/>
          </p:cNvSpPr>
          <p:nvPr>
            <p:ph type="sldNum" sz="quarter" idx="12"/>
          </p:nvPr>
        </p:nvSpPr>
        <p:spPr/>
        <p:txBody>
          <a:bodyPr/>
          <a:lstStyle/>
          <a:p>
            <a:fld id="{EBE3822B-3290-49C8-AE83-0C51DD537BC0}" type="slidenum">
              <a:rPr lang="en-IN" smtClean="0"/>
              <a:t>‹#›</a:t>
            </a:fld>
            <a:endParaRPr lang="en-IN"/>
          </a:p>
        </p:txBody>
      </p:sp>
    </p:spTree>
    <p:extLst>
      <p:ext uri="{BB962C8B-B14F-4D97-AF65-F5344CB8AC3E}">
        <p14:creationId xmlns:p14="http://schemas.microsoft.com/office/powerpoint/2010/main" val="24811983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298CD9-0543-1F7B-7FAA-4ACAC8B65007}"/>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3D32F2DD-2670-8CA0-22FF-455F852E954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FA4AE85-B2C0-8CCC-FFEE-AC3425782184}"/>
              </a:ext>
            </a:extLst>
          </p:cNvPr>
          <p:cNvSpPr>
            <a:spLocks noGrp="1"/>
          </p:cNvSpPr>
          <p:nvPr>
            <p:ph type="dt" sz="half" idx="10"/>
          </p:nvPr>
        </p:nvSpPr>
        <p:spPr/>
        <p:txBody>
          <a:bodyPr/>
          <a:lstStyle/>
          <a:p>
            <a:fld id="{89D971CB-8360-4D5E-BBB6-D5B4FCD328D2}" type="datetimeFigureOut">
              <a:rPr lang="en-IN" smtClean="0"/>
              <a:t>20-03-2024</a:t>
            </a:fld>
            <a:endParaRPr lang="en-IN"/>
          </a:p>
        </p:txBody>
      </p:sp>
      <p:sp>
        <p:nvSpPr>
          <p:cNvPr id="5" name="Footer Placeholder 4">
            <a:extLst>
              <a:ext uri="{FF2B5EF4-FFF2-40B4-BE49-F238E27FC236}">
                <a16:creationId xmlns:a16="http://schemas.microsoft.com/office/drawing/2014/main" id="{43AB6AAF-25DC-46DD-6A58-753C2E99BDA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C8B58B2-9AF2-5F30-4FBF-8E71D17AEE2C}"/>
              </a:ext>
            </a:extLst>
          </p:cNvPr>
          <p:cNvSpPr>
            <a:spLocks noGrp="1"/>
          </p:cNvSpPr>
          <p:nvPr>
            <p:ph type="sldNum" sz="quarter" idx="12"/>
          </p:nvPr>
        </p:nvSpPr>
        <p:spPr/>
        <p:txBody>
          <a:bodyPr/>
          <a:lstStyle/>
          <a:p>
            <a:fld id="{EBE3822B-3290-49C8-AE83-0C51DD537BC0}" type="slidenum">
              <a:rPr lang="en-IN" smtClean="0"/>
              <a:t>‹#›</a:t>
            </a:fld>
            <a:endParaRPr lang="en-IN"/>
          </a:p>
        </p:txBody>
      </p:sp>
    </p:spTree>
    <p:extLst>
      <p:ext uri="{BB962C8B-B14F-4D97-AF65-F5344CB8AC3E}">
        <p14:creationId xmlns:p14="http://schemas.microsoft.com/office/powerpoint/2010/main" val="7877166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7E2F36F-CF75-45AE-87EF-48E2FC4DD3E5}"/>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F86C311C-8576-B895-C340-6C401833A14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B8F35B5-DCF5-3723-7AC0-2DB3082D57E7}"/>
              </a:ext>
            </a:extLst>
          </p:cNvPr>
          <p:cNvSpPr>
            <a:spLocks noGrp="1"/>
          </p:cNvSpPr>
          <p:nvPr>
            <p:ph type="dt" sz="half" idx="10"/>
          </p:nvPr>
        </p:nvSpPr>
        <p:spPr/>
        <p:txBody>
          <a:bodyPr/>
          <a:lstStyle/>
          <a:p>
            <a:fld id="{89D971CB-8360-4D5E-BBB6-D5B4FCD328D2}" type="datetimeFigureOut">
              <a:rPr lang="en-IN" smtClean="0"/>
              <a:t>20-03-2024</a:t>
            </a:fld>
            <a:endParaRPr lang="en-IN"/>
          </a:p>
        </p:txBody>
      </p:sp>
      <p:sp>
        <p:nvSpPr>
          <p:cNvPr id="5" name="Footer Placeholder 4">
            <a:extLst>
              <a:ext uri="{FF2B5EF4-FFF2-40B4-BE49-F238E27FC236}">
                <a16:creationId xmlns:a16="http://schemas.microsoft.com/office/drawing/2014/main" id="{CA9371BC-E428-2A9A-4C5E-7A17C2B8836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8B6E7A8-188C-9E6A-3BB1-5EBADF3B72C1}"/>
              </a:ext>
            </a:extLst>
          </p:cNvPr>
          <p:cNvSpPr>
            <a:spLocks noGrp="1"/>
          </p:cNvSpPr>
          <p:nvPr>
            <p:ph type="sldNum" sz="quarter" idx="12"/>
          </p:nvPr>
        </p:nvSpPr>
        <p:spPr/>
        <p:txBody>
          <a:bodyPr/>
          <a:lstStyle/>
          <a:p>
            <a:fld id="{EBE3822B-3290-49C8-AE83-0C51DD537BC0}" type="slidenum">
              <a:rPr lang="en-IN" smtClean="0"/>
              <a:t>‹#›</a:t>
            </a:fld>
            <a:endParaRPr lang="en-IN"/>
          </a:p>
        </p:txBody>
      </p:sp>
    </p:spTree>
    <p:extLst>
      <p:ext uri="{BB962C8B-B14F-4D97-AF65-F5344CB8AC3E}">
        <p14:creationId xmlns:p14="http://schemas.microsoft.com/office/powerpoint/2010/main" val="20537674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F968F8-522E-C332-915E-7A63C1468B0B}"/>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A06FD589-3151-3B3D-5B75-17AD1C1817F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8CFC95E-4D98-ADD5-0D4A-C50515C72C8C}"/>
              </a:ext>
            </a:extLst>
          </p:cNvPr>
          <p:cNvSpPr>
            <a:spLocks noGrp="1"/>
          </p:cNvSpPr>
          <p:nvPr>
            <p:ph type="dt" sz="half" idx="10"/>
          </p:nvPr>
        </p:nvSpPr>
        <p:spPr/>
        <p:txBody>
          <a:bodyPr/>
          <a:lstStyle/>
          <a:p>
            <a:fld id="{89D971CB-8360-4D5E-BBB6-D5B4FCD328D2}" type="datetimeFigureOut">
              <a:rPr lang="en-IN" smtClean="0"/>
              <a:t>20-03-2024</a:t>
            </a:fld>
            <a:endParaRPr lang="en-IN"/>
          </a:p>
        </p:txBody>
      </p:sp>
      <p:sp>
        <p:nvSpPr>
          <p:cNvPr id="5" name="Footer Placeholder 4">
            <a:extLst>
              <a:ext uri="{FF2B5EF4-FFF2-40B4-BE49-F238E27FC236}">
                <a16:creationId xmlns:a16="http://schemas.microsoft.com/office/drawing/2014/main" id="{EA323560-A425-C91D-FF47-09B1FE429EE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D34E1E5-6F1C-EEDC-A47A-B51C6CACCF08}"/>
              </a:ext>
            </a:extLst>
          </p:cNvPr>
          <p:cNvSpPr>
            <a:spLocks noGrp="1"/>
          </p:cNvSpPr>
          <p:nvPr>
            <p:ph type="sldNum" sz="quarter" idx="12"/>
          </p:nvPr>
        </p:nvSpPr>
        <p:spPr/>
        <p:txBody>
          <a:bodyPr/>
          <a:lstStyle/>
          <a:p>
            <a:fld id="{EBE3822B-3290-49C8-AE83-0C51DD537BC0}" type="slidenum">
              <a:rPr lang="en-IN" smtClean="0"/>
              <a:t>‹#›</a:t>
            </a:fld>
            <a:endParaRPr lang="en-IN"/>
          </a:p>
        </p:txBody>
      </p:sp>
    </p:spTree>
    <p:extLst>
      <p:ext uri="{BB962C8B-B14F-4D97-AF65-F5344CB8AC3E}">
        <p14:creationId xmlns:p14="http://schemas.microsoft.com/office/powerpoint/2010/main" val="21459973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87061C-4BC6-888B-6C32-D02B0C0054A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474120DD-B091-210B-A0EB-836AAABE3E4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A4FE6E7-0941-0DC6-8508-ADAB9EDF4F31}"/>
              </a:ext>
            </a:extLst>
          </p:cNvPr>
          <p:cNvSpPr>
            <a:spLocks noGrp="1"/>
          </p:cNvSpPr>
          <p:nvPr>
            <p:ph type="dt" sz="half" idx="10"/>
          </p:nvPr>
        </p:nvSpPr>
        <p:spPr/>
        <p:txBody>
          <a:bodyPr/>
          <a:lstStyle/>
          <a:p>
            <a:fld id="{89D971CB-8360-4D5E-BBB6-D5B4FCD328D2}" type="datetimeFigureOut">
              <a:rPr lang="en-IN" smtClean="0"/>
              <a:t>20-03-2024</a:t>
            </a:fld>
            <a:endParaRPr lang="en-IN"/>
          </a:p>
        </p:txBody>
      </p:sp>
      <p:sp>
        <p:nvSpPr>
          <p:cNvPr id="5" name="Footer Placeholder 4">
            <a:extLst>
              <a:ext uri="{FF2B5EF4-FFF2-40B4-BE49-F238E27FC236}">
                <a16:creationId xmlns:a16="http://schemas.microsoft.com/office/drawing/2014/main" id="{A32B9BB5-23F0-103E-E5EE-96E598A2C4C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F63FEAF-CA56-0811-B578-426F2B624EBE}"/>
              </a:ext>
            </a:extLst>
          </p:cNvPr>
          <p:cNvSpPr>
            <a:spLocks noGrp="1"/>
          </p:cNvSpPr>
          <p:nvPr>
            <p:ph type="sldNum" sz="quarter" idx="12"/>
          </p:nvPr>
        </p:nvSpPr>
        <p:spPr/>
        <p:txBody>
          <a:bodyPr/>
          <a:lstStyle/>
          <a:p>
            <a:fld id="{EBE3822B-3290-49C8-AE83-0C51DD537BC0}" type="slidenum">
              <a:rPr lang="en-IN" smtClean="0"/>
              <a:t>‹#›</a:t>
            </a:fld>
            <a:endParaRPr lang="en-IN"/>
          </a:p>
        </p:txBody>
      </p:sp>
    </p:spTree>
    <p:extLst>
      <p:ext uri="{BB962C8B-B14F-4D97-AF65-F5344CB8AC3E}">
        <p14:creationId xmlns:p14="http://schemas.microsoft.com/office/powerpoint/2010/main" val="19937493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3674F3-74E0-7C2D-BFC2-E72455ADF10E}"/>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8AFADC10-483C-EA3B-2BF0-05B755228F7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05645996-4F05-EDAE-1743-39F9CD4021A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589D6FF3-40B5-7988-13C0-844277CC0ED4}"/>
              </a:ext>
            </a:extLst>
          </p:cNvPr>
          <p:cNvSpPr>
            <a:spLocks noGrp="1"/>
          </p:cNvSpPr>
          <p:nvPr>
            <p:ph type="dt" sz="half" idx="10"/>
          </p:nvPr>
        </p:nvSpPr>
        <p:spPr/>
        <p:txBody>
          <a:bodyPr/>
          <a:lstStyle/>
          <a:p>
            <a:fld id="{89D971CB-8360-4D5E-BBB6-D5B4FCD328D2}" type="datetimeFigureOut">
              <a:rPr lang="en-IN" smtClean="0"/>
              <a:t>20-03-2024</a:t>
            </a:fld>
            <a:endParaRPr lang="en-IN"/>
          </a:p>
        </p:txBody>
      </p:sp>
      <p:sp>
        <p:nvSpPr>
          <p:cNvPr id="6" name="Footer Placeholder 5">
            <a:extLst>
              <a:ext uri="{FF2B5EF4-FFF2-40B4-BE49-F238E27FC236}">
                <a16:creationId xmlns:a16="http://schemas.microsoft.com/office/drawing/2014/main" id="{71594021-EF60-FAF3-4623-96550710AEB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0477F2D-7D7D-AC1A-9214-96B73F399536}"/>
              </a:ext>
            </a:extLst>
          </p:cNvPr>
          <p:cNvSpPr>
            <a:spLocks noGrp="1"/>
          </p:cNvSpPr>
          <p:nvPr>
            <p:ph type="sldNum" sz="quarter" idx="12"/>
          </p:nvPr>
        </p:nvSpPr>
        <p:spPr/>
        <p:txBody>
          <a:bodyPr/>
          <a:lstStyle/>
          <a:p>
            <a:fld id="{EBE3822B-3290-49C8-AE83-0C51DD537BC0}" type="slidenum">
              <a:rPr lang="en-IN" smtClean="0"/>
              <a:t>‹#›</a:t>
            </a:fld>
            <a:endParaRPr lang="en-IN"/>
          </a:p>
        </p:txBody>
      </p:sp>
    </p:spTree>
    <p:extLst>
      <p:ext uri="{BB962C8B-B14F-4D97-AF65-F5344CB8AC3E}">
        <p14:creationId xmlns:p14="http://schemas.microsoft.com/office/powerpoint/2010/main" val="16571018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B1601-2F6F-827B-AF86-D699DE297C99}"/>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F95E3FEB-1D8A-F7DF-FB4C-A14AA206170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D48ACA0-8F8E-54E1-11C2-C0841D7768C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B5933D92-F081-6A9E-9A98-8289C824DE3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E2C24F5-2FD8-B154-77A4-4C421B34EB5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9D0D05EC-B563-7361-8FB5-8F7DF7A49B2C}"/>
              </a:ext>
            </a:extLst>
          </p:cNvPr>
          <p:cNvSpPr>
            <a:spLocks noGrp="1"/>
          </p:cNvSpPr>
          <p:nvPr>
            <p:ph type="dt" sz="half" idx="10"/>
          </p:nvPr>
        </p:nvSpPr>
        <p:spPr/>
        <p:txBody>
          <a:bodyPr/>
          <a:lstStyle/>
          <a:p>
            <a:fld id="{89D971CB-8360-4D5E-BBB6-D5B4FCD328D2}" type="datetimeFigureOut">
              <a:rPr lang="en-IN" smtClean="0"/>
              <a:t>20-03-2024</a:t>
            </a:fld>
            <a:endParaRPr lang="en-IN"/>
          </a:p>
        </p:txBody>
      </p:sp>
      <p:sp>
        <p:nvSpPr>
          <p:cNvPr id="8" name="Footer Placeholder 7">
            <a:extLst>
              <a:ext uri="{FF2B5EF4-FFF2-40B4-BE49-F238E27FC236}">
                <a16:creationId xmlns:a16="http://schemas.microsoft.com/office/drawing/2014/main" id="{4FAC8F62-F892-871A-787A-3F2D84F05B49}"/>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394A1A9B-487E-6E2B-A9DD-DC9686C90D3B}"/>
              </a:ext>
            </a:extLst>
          </p:cNvPr>
          <p:cNvSpPr>
            <a:spLocks noGrp="1"/>
          </p:cNvSpPr>
          <p:nvPr>
            <p:ph type="sldNum" sz="quarter" idx="12"/>
          </p:nvPr>
        </p:nvSpPr>
        <p:spPr/>
        <p:txBody>
          <a:bodyPr/>
          <a:lstStyle/>
          <a:p>
            <a:fld id="{EBE3822B-3290-49C8-AE83-0C51DD537BC0}" type="slidenum">
              <a:rPr lang="en-IN" smtClean="0"/>
              <a:t>‹#›</a:t>
            </a:fld>
            <a:endParaRPr lang="en-IN"/>
          </a:p>
        </p:txBody>
      </p:sp>
    </p:spTree>
    <p:extLst>
      <p:ext uri="{BB962C8B-B14F-4D97-AF65-F5344CB8AC3E}">
        <p14:creationId xmlns:p14="http://schemas.microsoft.com/office/powerpoint/2010/main" val="26084225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AA04CF-620F-87C3-9653-F12422E0EF58}"/>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620AEA6D-438F-6CF2-63FF-9E1414C48D8F}"/>
              </a:ext>
            </a:extLst>
          </p:cNvPr>
          <p:cNvSpPr>
            <a:spLocks noGrp="1"/>
          </p:cNvSpPr>
          <p:nvPr>
            <p:ph type="dt" sz="half" idx="10"/>
          </p:nvPr>
        </p:nvSpPr>
        <p:spPr/>
        <p:txBody>
          <a:bodyPr/>
          <a:lstStyle/>
          <a:p>
            <a:fld id="{89D971CB-8360-4D5E-BBB6-D5B4FCD328D2}" type="datetimeFigureOut">
              <a:rPr lang="en-IN" smtClean="0"/>
              <a:t>20-03-2024</a:t>
            </a:fld>
            <a:endParaRPr lang="en-IN"/>
          </a:p>
        </p:txBody>
      </p:sp>
      <p:sp>
        <p:nvSpPr>
          <p:cNvPr id="4" name="Footer Placeholder 3">
            <a:extLst>
              <a:ext uri="{FF2B5EF4-FFF2-40B4-BE49-F238E27FC236}">
                <a16:creationId xmlns:a16="http://schemas.microsoft.com/office/drawing/2014/main" id="{AD52A6A8-DEC3-11FC-03F9-96E60602D926}"/>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178BAF78-B9BE-D923-B198-3C665673A67B}"/>
              </a:ext>
            </a:extLst>
          </p:cNvPr>
          <p:cNvSpPr>
            <a:spLocks noGrp="1"/>
          </p:cNvSpPr>
          <p:nvPr>
            <p:ph type="sldNum" sz="quarter" idx="12"/>
          </p:nvPr>
        </p:nvSpPr>
        <p:spPr/>
        <p:txBody>
          <a:bodyPr/>
          <a:lstStyle/>
          <a:p>
            <a:fld id="{EBE3822B-3290-49C8-AE83-0C51DD537BC0}" type="slidenum">
              <a:rPr lang="en-IN" smtClean="0"/>
              <a:t>‹#›</a:t>
            </a:fld>
            <a:endParaRPr lang="en-IN"/>
          </a:p>
        </p:txBody>
      </p:sp>
    </p:spTree>
    <p:extLst>
      <p:ext uri="{BB962C8B-B14F-4D97-AF65-F5344CB8AC3E}">
        <p14:creationId xmlns:p14="http://schemas.microsoft.com/office/powerpoint/2010/main" val="5063086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2B468DA-200F-5B60-5965-3874F9FAF484}"/>
              </a:ext>
            </a:extLst>
          </p:cNvPr>
          <p:cNvSpPr>
            <a:spLocks noGrp="1"/>
          </p:cNvSpPr>
          <p:nvPr>
            <p:ph type="dt" sz="half" idx="10"/>
          </p:nvPr>
        </p:nvSpPr>
        <p:spPr/>
        <p:txBody>
          <a:bodyPr/>
          <a:lstStyle/>
          <a:p>
            <a:fld id="{89D971CB-8360-4D5E-BBB6-D5B4FCD328D2}" type="datetimeFigureOut">
              <a:rPr lang="en-IN" smtClean="0"/>
              <a:t>20-03-2024</a:t>
            </a:fld>
            <a:endParaRPr lang="en-IN"/>
          </a:p>
        </p:txBody>
      </p:sp>
      <p:sp>
        <p:nvSpPr>
          <p:cNvPr id="3" name="Footer Placeholder 2">
            <a:extLst>
              <a:ext uri="{FF2B5EF4-FFF2-40B4-BE49-F238E27FC236}">
                <a16:creationId xmlns:a16="http://schemas.microsoft.com/office/drawing/2014/main" id="{28226CDB-C079-2C8F-030C-C6289899EF45}"/>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0AB14EB5-6E3E-A2A4-46D2-1447EF536D1B}"/>
              </a:ext>
            </a:extLst>
          </p:cNvPr>
          <p:cNvSpPr>
            <a:spLocks noGrp="1"/>
          </p:cNvSpPr>
          <p:nvPr>
            <p:ph type="sldNum" sz="quarter" idx="12"/>
          </p:nvPr>
        </p:nvSpPr>
        <p:spPr/>
        <p:txBody>
          <a:bodyPr/>
          <a:lstStyle/>
          <a:p>
            <a:fld id="{EBE3822B-3290-49C8-AE83-0C51DD537BC0}" type="slidenum">
              <a:rPr lang="en-IN" smtClean="0"/>
              <a:t>‹#›</a:t>
            </a:fld>
            <a:endParaRPr lang="en-IN"/>
          </a:p>
        </p:txBody>
      </p:sp>
    </p:spTree>
    <p:extLst>
      <p:ext uri="{BB962C8B-B14F-4D97-AF65-F5344CB8AC3E}">
        <p14:creationId xmlns:p14="http://schemas.microsoft.com/office/powerpoint/2010/main" val="31003431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F18B3-2857-CA8E-53A0-2684DAC2288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5225FA2A-1AB1-AA7D-2978-29AA059B763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F4F19819-29A5-9746-5C4C-A99AEBCF590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4AE21CC-CD96-70B6-52F6-9D3542785F4D}"/>
              </a:ext>
            </a:extLst>
          </p:cNvPr>
          <p:cNvSpPr>
            <a:spLocks noGrp="1"/>
          </p:cNvSpPr>
          <p:nvPr>
            <p:ph type="dt" sz="half" idx="10"/>
          </p:nvPr>
        </p:nvSpPr>
        <p:spPr/>
        <p:txBody>
          <a:bodyPr/>
          <a:lstStyle/>
          <a:p>
            <a:fld id="{89D971CB-8360-4D5E-BBB6-D5B4FCD328D2}" type="datetimeFigureOut">
              <a:rPr lang="en-IN" smtClean="0"/>
              <a:t>20-03-2024</a:t>
            </a:fld>
            <a:endParaRPr lang="en-IN"/>
          </a:p>
        </p:txBody>
      </p:sp>
      <p:sp>
        <p:nvSpPr>
          <p:cNvPr id="6" name="Footer Placeholder 5">
            <a:extLst>
              <a:ext uri="{FF2B5EF4-FFF2-40B4-BE49-F238E27FC236}">
                <a16:creationId xmlns:a16="http://schemas.microsoft.com/office/drawing/2014/main" id="{234D6C01-5133-97D4-DF37-04315EFAFC3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8EFBD8A-2489-CF49-51D6-D53F15A51A23}"/>
              </a:ext>
            </a:extLst>
          </p:cNvPr>
          <p:cNvSpPr>
            <a:spLocks noGrp="1"/>
          </p:cNvSpPr>
          <p:nvPr>
            <p:ph type="sldNum" sz="quarter" idx="12"/>
          </p:nvPr>
        </p:nvSpPr>
        <p:spPr/>
        <p:txBody>
          <a:bodyPr/>
          <a:lstStyle/>
          <a:p>
            <a:fld id="{EBE3822B-3290-49C8-AE83-0C51DD537BC0}" type="slidenum">
              <a:rPr lang="en-IN" smtClean="0"/>
              <a:t>‹#›</a:t>
            </a:fld>
            <a:endParaRPr lang="en-IN"/>
          </a:p>
        </p:txBody>
      </p:sp>
    </p:spTree>
    <p:extLst>
      <p:ext uri="{BB962C8B-B14F-4D97-AF65-F5344CB8AC3E}">
        <p14:creationId xmlns:p14="http://schemas.microsoft.com/office/powerpoint/2010/main" val="23147754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EA6363-2CE1-47D2-ED76-0A9BF1EB798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C1636BDA-4B84-1FAF-25CF-9EA0BD75841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93A46322-EC8A-E09F-4E29-AFFDED0CB77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CB118CA-DC17-21ED-80AA-1503067A0B3E}"/>
              </a:ext>
            </a:extLst>
          </p:cNvPr>
          <p:cNvSpPr>
            <a:spLocks noGrp="1"/>
          </p:cNvSpPr>
          <p:nvPr>
            <p:ph type="dt" sz="half" idx="10"/>
          </p:nvPr>
        </p:nvSpPr>
        <p:spPr/>
        <p:txBody>
          <a:bodyPr/>
          <a:lstStyle/>
          <a:p>
            <a:fld id="{89D971CB-8360-4D5E-BBB6-D5B4FCD328D2}" type="datetimeFigureOut">
              <a:rPr lang="en-IN" smtClean="0"/>
              <a:t>20-03-2024</a:t>
            </a:fld>
            <a:endParaRPr lang="en-IN"/>
          </a:p>
        </p:txBody>
      </p:sp>
      <p:sp>
        <p:nvSpPr>
          <p:cNvPr id="6" name="Footer Placeholder 5">
            <a:extLst>
              <a:ext uri="{FF2B5EF4-FFF2-40B4-BE49-F238E27FC236}">
                <a16:creationId xmlns:a16="http://schemas.microsoft.com/office/drawing/2014/main" id="{B8B0BE31-5C0C-7335-46EB-4FF69202BC26}"/>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9E212E6-EB78-9B03-32A1-89154D37169F}"/>
              </a:ext>
            </a:extLst>
          </p:cNvPr>
          <p:cNvSpPr>
            <a:spLocks noGrp="1"/>
          </p:cNvSpPr>
          <p:nvPr>
            <p:ph type="sldNum" sz="quarter" idx="12"/>
          </p:nvPr>
        </p:nvSpPr>
        <p:spPr/>
        <p:txBody>
          <a:bodyPr/>
          <a:lstStyle/>
          <a:p>
            <a:fld id="{EBE3822B-3290-49C8-AE83-0C51DD537BC0}" type="slidenum">
              <a:rPr lang="en-IN" smtClean="0"/>
              <a:t>‹#›</a:t>
            </a:fld>
            <a:endParaRPr lang="en-IN"/>
          </a:p>
        </p:txBody>
      </p:sp>
    </p:spTree>
    <p:extLst>
      <p:ext uri="{BB962C8B-B14F-4D97-AF65-F5344CB8AC3E}">
        <p14:creationId xmlns:p14="http://schemas.microsoft.com/office/powerpoint/2010/main" val="25612195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A854229-97CF-A44D-1031-7F0FEB8B835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2B66FAFA-0C1D-B0E7-1350-61908D52AFC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8D60C8A-3EE0-F9BF-E57F-CFF6B3DB92A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9D971CB-8360-4D5E-BBB6-D5B4FCD328D2}" type="datetimeFigureOut">
              <a:rPr lang="en-IN" smtClean="0"/>
              <a:t>20-03-2024</a:t>
            </a:fld>
            <a:endParaRPr lang="en-IN"/>
          </a:p>
        </p:txBody>
      </p:sp>
      <p:sp>
        <p:nvSpPr>
          <p:cNvPr id="5" name="Footer Placeholder 4">
            <a:extLst>
              <a:ext uri="{FF2B5EF4-FFF2-40B4-BE49-F238E27FC236}">
                <a16:creationId xmlns:a16="http://schemas.microsoft.com/office/drawing/2014/main" id="{78741FDA-3D4B-771E-B7C2-6457068C85A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85BF6B7A-46E1-0E50-3D26-F97207888A7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BE3822B-3290-49C8-AE83-0C51DD537BC0}" type="slidenum">
              <a:rPr lang="en-IN" smtClean="0"/>
              <a:t>‹#›</a:t>
            </a:fld>
            <a:endParaRPr lang="en-IN"/>
          </a:p>
        </p:txBody>
      </p:sp>
    </p:spTree>
    <p:extLst>
      <p:ext uri="{BB962C8B-B14F-4D97-AF65-F5344CB8AC3E}">
        <p14:creationId xmlns:p14="http://schemas.microsoft.com/office/powerpoint/2010/main" val="36558262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0.svg"/><Relationship Id="rId7" Type="http://schemas.openxmlformats.org/officeDocument/2006/relationships/image" Target="../media/image32.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31.svg"/><Relationship Id="rId4" Type="http://schemas.openxmlformats.org/officeDocument/2006/relationships/image" Target="../media/image4.png"/><Relationship Id="rId9" Type="http://schemas.openxmlformats.org/officeDocument/2006/relationships/image" Target="../media/image33.svg"/></Relationships>
</file>

<file path=ppt/slides/_rels/slide25.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0.svg"/><Relationship Id="rId7" Type="http://schemas.openxmlformats.org/officeDocument/2006/relationships/image" Target="../media/image32.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31.svg"/><Relationship Id="rId4" Type="http://schemas.openxmlformats.org/officeDocument/2006/relationships/image" Target="../media/image4.png"/><Relationship Id="rId9" Type="http://schemas.openxmlformats.org/officeDocument/2006/relationships/image" Target="../media/image33.svg"/></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svg"/><Relationship Id="rId7" Type="http://schemas.openxmlformats.org/officeDocument/2006/relationships/image" Target="../media/image7.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sv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svg"/></Relationships>
</file>

<file path=ppt/slides/_rels/slide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svg"/><Relationship Id="rId7" Type="http://schemas.openxmlformats.org/officeDocument/2006/relationships/image" Target="../media/image7.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 Id="rId9" Type="http://schemas.openxmlformats.org/officeDocument/2006/relationships/image" Target="../media/image9.svg"/></Relationships>
</file>

<file path=ppt/slides/_rels/slide5.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svg"/><Relationship Id="rId7" Type="http://schemas.openxmlformats.org/officeDocument/2006/relationships/image" Target="../media/image7.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 Id="rId9" Type="http://schemas.openxmlformats.org/officeDocument/2006/relationships/image" Target="../media/image9.svg"/></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A50A452-BB7F-5D79-4A0F-6D9B023509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451080" cy="7128348"/>
          </a:xfrm>
          <a:prstGeom prst="rect">
            <a:avLst/>
          </a:prstGeom>
        </p:spPr>
      </p:pic>
      <p:sp>
        <p:nvSpPr>
          <p:cNvPr id="10" name="Freeform: Shape 9">
            <a:extLst>
              <a:ext uri="{FF2B5EF4-FFF2-40B4-BE49-F238E27FC236}">
                <a16:creationId xmlns:a16="http://schemas.microsoft.com/office/drawing/2014/main" id="{7B409635-9417-69B3-F196-A3FBF50B7E98}"/>
              </a:ext>
            </a:extLst>
          </p:cNvPr>
          <p:cNvSpPr/>
          <p:nvPr/>
        </p:nvSpPr>
        <p:spPr>
          <a:xfrm>
            <a:off x="-83820" y="-34452"/>
            <a:ext cx="12618720" cy="7162800"/>
          </a:xfrm>
          <a:custGeom>
            <a:avLst/>
            <a:gdLst/>
            <a:ahLst/>
            <a:cxnLst/>
            <a:rect l="l" t="t" r="r" b="b"/>
            <a:pathLst>
              <a:path w="12618720" h="7162800">
                <a:moveTo>
                  <a:pt x="9382045" y="3210610"/>
                </a:moveTo>
                <a:lnTo>
                  <a:pt x="9595986" y="3210610"/>
                </a:lnTo>
                <a:cubicBezTo>
                  <a:pt x="9669780" y="3210610"/>
                  <a:pt x="9721405" y="3222857"/>
                  <a:pt x="9750860" y="3247352"/>
                </a:cubicBezTo>
                <a:cubicBezTo>
                  <a:pt x="9780316" y="3271846"/>
                  <a:pt x="9795043" y="3304247"/>
                  <a:pt x="9795043" y="3344555"/>
                </a:cubicBezTo>
                <a:cubicBezTo>
                  <a:pt x="9795043" y="3387963"/>
                  <a:pt x="9780161" y="3422535"/>
                  <a:pt x="9750395" y="3448270"/>
                </a:cubicBezTo>
                <a:cubicBezTo>
                  <a:pt x="9720629" y="3474004"/>
                  <a:pt x="9669470" y="3486872"/>
                  <a:pt x="9596916" y="3486872"/>
                </a:cubicBezTo>
                <a:lnTo>
                  <a:pt x="9382045" y="3486872"/>
                </a:lnTo>
                <a:close/>
                <a:moveTo>
                  <a:pt x="6305471" y="3210610"/>
                </a:moveTo>
                <a:lnTo>
                  <a:pt x="6519411" y="3210610"/>
                </a:lnTo>
                <a:cubicBezTo>
                  <a:pt x="6593205" y="3210610"/>
                  <a:pt x="6644830" y="3222857"/>
                  <a:pt x="6674285" y="3247352"/>
                </a:cubicBezTo>
                <a:cubicBezTo>
                  <a:pt x="6703741" y="3271846"/>
                  <a:pt x="6718469" y="3304247"/>
                  <a:pt x="6718469" y="3344555"/>
                </a:cubicBezTo>
                <a:cubicBezTo>
                  <a:pt x="6718469" y="3387963"/>
                  <a:pt x="6703586" y="3422535"/>
                  <a:pt x="6673820" y="3448270"/>
                </a:cubicBezTo>
                <a:cubicBezTo>
                  <a:pt x="6644055" y="3474004"/>
                  <a:pt x="6592895" y="3486872"/>
                  <a:pt x="6520341" y="3486872"/>
                </a:cubicBezTo>
                <a:lnTo>
                  <a:pt x="6305471" y="3486872"/>
                </a:lnTo>
                <a:close/>
                <a:moveTo>
                  <a:pt x="2146004" y="2769706"/>
                </a:moveTo>
                <a:lnTo>
                  <a:pt x="2296518" y="3259909"/>
                </a:lnTo>
                <a:lnTo>
                  <a:pt x="1997059" y="3259909"/>
                </a:lnTo>
                <a:close/>
                <a:moveTo>
                  <a:pt x="9382045" y="2692502"/>
                </a:moveTo>
                <a:lnTo>
                  <a:pt x="9568081" y="2692502"/>
                </a:lnTo>
                <a:cubicBezTo>
                  <a:pt x="9631953" y="2692502"/>
                  <a:pt x="9676756" y="2703664"/>
                  <a:pt x="9702491" y="2725988"/>
                </a:cubicBezTo>
                <a:cubicBezTo>
                  <a:pt x="9728226" y="2748312"/>
                  <a:pt x="9741093" y="2779318"/>
                  <a:pt x="9741093" y="2819006"/>
                </a:cubicBezTo>
                <a:cubicBezTo>
                  <a:pt x="9741093" y="2861794"/>
                  <a:pt x="9728226" y="2894505"/>
                  <a:pt x="9702491" y="2917139"/>
                </a:cubicBezTo>
                <a:cubicBezTo>
                  <a:pt x="9676756" y="2939774"/>
                  <a:pt x="9631023" y="2951091"/>
                  <a:pt x="9565290" y="2951091"/>
                </a:cubicBezTo>
                <a:lnTo>
                  <a:pt x="9382045" y="2951091"/>
                </a:lnTo>
                <a:close/>
                <a:moveTo>
                  <a:pt x="6305471" y="2692502"/>
                </a:moveTo>
                <a:lnTo>
                  <a:pt x="6491506" y="2692502"/>
                </a:lnTo>
                <a:cubicBezTo>
                  <a:pt x="6555378" y="2692502"/>
                  <a:pt x="6600181" y="2703664"/>
                  <a:pt x="6625916" y="2725988"/>
                </a:cubicBezTo>
                <a:cubicBezTo>
                  <a:pt x="6651651" y="2748312"/>
                  <a:pt x="6664518" y="2779318"/>
                  <a:pt x="6664518" y="2819006"/>
                </a:cubicBezTo>
                <a:cubicBezTo>
                  <a:pt x="6664518" y="2861794"/>
                  <a:pt x="6651651" y="2894505"/>
                  <a:pt x="6625916" y="2917139"/>
                </a:cubicBezTo>
                <a:cubicBezTo>
                  <a:pt x="6600181" y="2939774"/>
                  <a:pt x="6554448" y="2951091"/>
                  <a:pt x="6488715" y="2951091"/>
                </a:cubicBezTo>
                <a:lnTo>
                  <a:pt x="6305471" y="2951091"/>
                </a:lnTo>
                <a:close/>
                <a:moveTo>
                  <a:pt x="4203236" y="2691572"/>
                </a:moveTo>
                <a:lnTo>
                  <a:pt x="4388341" y="2691572"/>
                </a:lnTo>
                <a:cubicBezTo>
                  <a:pt x="4465235" y="2691572"/>
                  <a:pt x="4517635" y="2703354"/>
                  <a:pt x="4545541" y="2726918"/>
                </a:cubicBezTo>
                <a:cubicBezTo>
                  <a:pt x="4573446" y="2750483"/>
                  <a:pt x="4587399" y="2784279"/>
                  <a:pt x="4587399" y="2828308"/>
                </a:cubicBezTo>
                <a:cubicBezTo>
                  <a:pt x="4587399" y="2858073"/>
                  <a:pt x="4578562" y="2884428"/>
                  <a:pt x="4560889" y="2907372"/>
                </a:cubicBezTo>
                <a:cubicBezTo>
                  <a:pt x="4543216" y="2930317"/>
                  <a:pt x="4520426" y="2944580"/>
                  <a:pt x="4492521" y="2950160"/>
                </a:cubicBezTo>
                <a:cubicBezTo>
                  <a:pt x="4437330" y="2962563"/>
                  <a:pt x="4400123" y="2968764"/>
                  <a:pt x="4380900" y="2968764"/>
                </a:cubicBezTo>
                <a:lnTo>
                  <a:pt x="4203236" y="2968764"/>
                </a:lnTo>
                <a:close/>
                <a:moveTo>
                  <a:pt x="8956955" y="2416239"/>
                </a:moveTo>
                <a:lnTo>
                  <a:pt x="8956955" y="3779877"/>
                </a:lnTo>
                <a:lnTo>
                  <a:pt x="9684352" y="3779877"/>
                </a:lnTo>
                <a:cubicBezTo>
                  <a:pt x="9715359" y="3779877"/>
                  <a:pt x="9778300" y="3773676"/>
                  <a:pt x="9873178" y="3761274"/>
                </a:cubicBezTo>
                <a:cubicBezTo>
                  <a:pt x="9944492" y="3751972"/>
                  <a:pt x="9997822" y="3737089"/>
                  <a:pt x="10033168" y="3716625"/>
                </a:cubicBezTo>
                <a:cubicBezTo>
                  <a:pt x="10090220" y="3683759"/>
                  <a:pt x="10135178" y="3639111"/>
                  <a:pt x="10168044" y="3582680"/>
                </a:cubicBezTo>
                <a:cubicBezTo>
                  <a:pt x="10200910" y="3526249"/>
                  <a:pt x="10217343" y="3462687"/>
                  <a:pt x="10217343" y="3391994"/>
                </a:cubicBezTo>
                <a:cubicBezTo>
                  <a:pt x="10217343" y="3305177"/>
                  <a:pt x="10194244" y="3233089"/>
                  <a:pt x="10148045" y="3175728"/>
                </a:cubicBezTo>
                <a:cubicBezTo>
                  <a:pt x="10101847" y="3118367"/>
                  <a:pt x="10029758" y="3077905"/>
                  <a:pt x="9931779" y="3054340"/>
                </a:cubicBezTo>
                <a:cubicBezTo>
                  <a:pt x="9996272" y="3032016"/>
                  <a:pt x="10045261" y="3001630"/>
                  <a:pt x="10078747" y="2963183"/>
                </a:cubicBezTo>
                <a:cubicBezTo>
                  <a:pt x="10128977" y="2905512"/>
                  <a:pt x="10154091" y="2836369"/>
                  <a:pt x="10154091" y="2755754"/>
                </a:cubicBezTo>
                <a:cubicBezTo>
                  <a:pt x="10154091" y="2659636"/>
                  <a:pt x="10118900" y="2579020"/>
                  <a:pt x="10048516" y="2513908"/>
                </a:cubicBezTo>
                <a:cubicBezTo>
                  <a:pt x="9978133" y="2448796"/>
                  <a:pt x="9877209" y="2416239"/>
                  <a:pt x="9745744" y="2416239"/>
                </a:cubicBezTo>
                <a:close/>
                <a:moveTo>
                  <a:pt x="7368141" y="2416239"/>
                </a:moveTo>
                <a:lnTo>
                  <a:pt x="7368141" y="3779877"/>
                </a:lnTo>
                <a:lnTo>
                  <a:pt x="7764396" y="3779877"/>
                </a:lnTo>
                <a:lnTo>
                  <a:pt x="7764396" y="3031144"/>
                </a:lnTo>
                <a:lnTo>
                  <a:pt x="8275062" y="3779877"/>
                </a:lnTo>
                <a:lnTo>
                  <a:pt x="8672247" y="3779877"/>
                </a:lnTo>
                <a:lnTo>
                  <a:pt x="8672247" y="2416239"/>
                </a:lnTo>
                <a:lnTo>
                  <a:pt x="8275062" y="2416239"/>
                </a:lnTo>
                <a:lnTo>
                  <a:pt x="8275062" y="3170670"/>
                </a:lnTo>
                <a:lnTo>
                  <a:pt x="7761605" y="2416239"/>
                </a:lnTo>
                <a:close/>
                <a:moveTo>
                  <a:pt x="5880381" y="2416239"/>
                </a:moveTo>
                <a:lnTo>
                  <a:pt x="5880381" y="3779877"/>
                </a:lnTo>
                <a:lnTo>
                  <a:pt x="6607778" y="3779877"/>
                </a:lnTo>
                <a:cubicBezTo>
                  <a:pt x="6638783" y="3779877"/>
                  <a:pt x="6701725" y="3773676"/>
                  <a:pt x="6796603" y="3761274"/>
                </a:cubicBezTo>
                <a:cubicBezTo>
                  <a:pt x="6867917" y="3751972"/>
                  <a:pt x="6921247" y="3737089"/>
                  <a:pt x="6956594" y="3716625"/>
                </a:cubicBezTo>
                <a:cubicBezTo>
                  <a:pt x="7013644" y="3683759"/>
                  <a:pt x="7058603" y="3639111"/>
                  <a:pt x="7091469" y="3582680"/>
                </a:cubicBezTo>
                <a:cubicBezTo>
                  <a:pt x="7124335" y="3526249"/>
                  <a:pt x="7140768" y="3462687"/>
                  <a:pt x="7140768" y="3391994"/>
                </a:cubicBezTo>
                <a:cubicBezTo>
                  <a:pt x="7140768" y="3305177"/>
                  <a:pt x="7117669" y="3233089"/>
                  <a:pt x="7071470" y="3175728"/>
                </a:cubicBezTo>
                <a:cubicBezTo>
                  <a:pt x="7025271" y="3118367"/>
                  <a:pt x="6953183" y="3077905"/>
                  <a:pt x="6855204" y="3054340"/>
                </a:cubicBezTo>
                <a:cubicBezTo>
                  <a:pt x="6919696" y="3032016"/>
                  <a:pt x="6968686" y="3001630"/>
                  <a:pt x="7002172" y="2963183"/>
                </a:cubicBezTo>
                <a:cubicBezTo>
                  <a:pt x="7052402" y="2905512"/>
                  <a:pt x="7077517" y="2836369"/>
                  <a:pt x="7077517" y="2755754"/>
                </a:cubicBezTo>
                <a:cubicBezTo>
                  <a:pt x="7077517" y="2659636"/>
                  <a:pt x="7042325" y="2579020"/>
                  <a:pt x="6971942" y="2513908"/>
                </a:cubicBezTo>
                <a:cubicBezTo>
                  <a:pt x="6901558" y="2448796"/>
                  <a:pt x="6800634" y="2416239"/>
                  <a:pt x="6669169" y="2416239"/>
                </a:cubicBezTo>
                <a:close/>
                <a:moveTo>
                  <a:pt x="3780006" y="2416239"/>
                </a:moveTo>
                <a:lnTo>
                  <a:pt x="3780006" y="3779877"/>
                </a:lnTo>
                <a:lnTo>
                  <a:pt x="4203236" y="3779877"/>
                </a:lnTo>
                <a:lnTo>
                  <a:pt x="4203236" y="3226423"/>
                </a:lnTo>
                <a:lnTo>
                  <a:pt x="4240443" y="3226423"/>
                </a:lnTo>
                <a:cubicBezTo>
                  <a:pt x="4278891" y="3226423"/>
                  <a:pt x="4313307" y="3236965"/>
                  <a:pt x="4343693" y="3258049"/>
                </a:cubicBezTo>
                <a:cubicBezTo>
                  <a:pt x="4366017" y="3274172"/>
                  <a:pt x="4391442" y="3309208"/>
                  <a:pt x="4419967" y="3363159"/>
                </a:cubicBezTo>
                <a:lnTo>
                  <a:pt x="4645200" y="3779877"/>
                </a:lnTo>
                <a:lnTo>
                  <a:pt x="5121320" y="3779877"/>
                </a:lnTo>
                <a:lnTo>
                  <a:pt x="4917263" y="3384742"/>
                </a:lnTo>
                <a:cubicBezTo>
                  <a:pt x="4907350" y="3364878"/>
                  <a:pt x="4887676" y="3336636"/>
                  <a:pt x="4858240" y="3300016"/>
                </a:cubicBezTo>
                <a:cubicBezTo>
                  <a:pt x="4828803" y="3263395"/>
                  <a:pt x="4806339" y="3239498"/>
                  <a:pt x="4790846" y="3228327"/>
                </a:cubicBezTo>
                <a:cubicBezTo>
                  <a:pt x="4767911" y="3211574"/>
                  <a:pt x="4731349" y="3194816"/>
                  <a:pt x="4681158" y="3178054"/>
                </a:cubicBezTo>
                <a:cubicBezTo>
                  <a:pt x="4743828" y="3163791"/>
                  <a:pt x="4793157" y="3145807"/>
                  <a:pt x="4829143" y="3124103"/>
                </a:cubicBezTo>
                <a:cubicBezTo>
                  <a:pt x="4885603" y="3089997"/>
                  <a:pt x="4929965" y="3045504"/>
                  <a:pt x="4962231" y="2990623"/>
                </a:cubicBezTo>
                <a:cubicBezTo>
                  <a:pt x="4994496" y="2935743"/>
                  <a:pt x="5010629" y="2870475"/>
                  <a:pt x="5010629" y="2794821"/>
                </a:cubicBezTo>
                <a:cubicBezTo>
                  <a:pt x="5010629" y="2708005"/>
                  <a:pt x="4989545" y="2634366"/>
                  <a:pt x="4947377" y="2573904"/>
                </a:cubicBezTo>
                <a:cubicBezTo>
                  <a:pt x="4905209" y="2513443"/>
                  <a:pt x="4849709" y="2472050"/>
                  <a:pt x="4780876" y="2449726"/>
                </a:cubicBezTo>
                <a:cubicBezTo>
                  <a:pt x="4712042" y="2427402"/>
                  <a:pt x="4612514" y="2416239"/>
                  <a:pt x="4482289" y="2416239"/>
                </a:cubicBezTo>
                <a:close/>
                <a:moveTo>
                  <a:pt x="3048218" y="2416239"/>
                </a:moveTo>
                <a:lnTo>
                  <a:pt x="3048218" y="3779877"/>
                </a:lnTo>
                <a:lnTo>
                  <a:pt x="3470518" y="3779877"/>
                </a:lnTo>
                <a:lnTo>
                  <a:pt x="3470518" y="2416239"/>
                </a:lnTo>
                <a:close/>
                <a:moveTo>
                  <a:pt x="1921366" y="2416239"/>
                </a:moveTo>
                <a:lnTo>
                  <a:pt x="1408839" y="3779877"/>
                </a:lnTo>
                <a:lnTo>
                  <a:pt x="1839075" y="3779877"/>
                </a:lnTo>
                <a:lnTo>
                  <a:pt x="1905539" y="3554775"/>
                </a:lnTo>
                <a:lnTo>
                  <a:pt x="2383925" y="3554775"/>
                </a:lnTo>
                <a:lnTo>
                  <a:pt x="2452148" y="3779877"/>
                </a:lnTo>
                <a:lnTo>
                  <a:pt x="2893400" y="3779877"/>
                </a:lnTo>
                <a:lnTo>
                  <a:pt x="2380989" y="2416239"/>
                </a:lnTo>
                <a:close/>
                <a:moveTo>
                  <a:pt x="0" y="0"/>
                </a:moveTo>
                <a:lnTo>
                  <a:pt x="12618720" y="0"/>
                </a:lnTo>
                <a:lnTo>
                  <a:pt x="12618720" y="7162800"/>
                </a:lnTo>
                <a:lnTo>
                  <a:pt x="0" y="7162800"/>
                </a:lnTo>
                <a:close/>
              </a:path>
            </a:pathLst>
          </a:custGeom>
          <a:solidFill>
            <a:schemeClr val="bg1"/>
          </a:solidFill>
          <a:ln>
            <a:noFill/>
          </a:ln>
          <a:effectLst>
            <a:reflection blurRad="546100" stA="4000" endPos="71000" dist="3175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spTree>
    <p:extLst>
      <p:ext uri="{BB962C8B-B14F-4D97-AF65-F5344CB8AC3E}">
        <p14:creationId xmlns:p14="http://schemas.microsoft.com/office/powerpoint/2010/main" val="29105356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2700000">
            <a:off x="-917594" y="-2062214"/>
            <a:ext cx="4943599" cy="2376730"/>
            <a:chOff x="0" y="0"/>
            <a:chExt cx="660400" cy="317500"/>
          </a:xfrm>
        </p:grpSpPr>
        <p:sp>
          <p:nvSpPr>
            <p:cNvPr id="3" name="Freeform 3"/>
            <p:cNvSpPr/>
            <p:nvPr/>
          </p:nvSpPr>
          <p:spPr>
            <a:xfrm>
              <a:off x="0" y="0"/>
              <a:ext cx="660400" cy="317500"/>
            </a:xfrm>
            <a:custGeom>
              <a:avLst/>
              <a:gdLst/>
              <a:ahLst/>
              <a:cxnLst/>
              <a:rect l="l" t="t" r="r" b="b"/>
              <a:pathLst>
                <a:path w="660400" h="3175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8CA9AD"/>
              </a:solidFill>
              <a:prstDash val="solid"/>
              <a:miter/>
            </a:ln>
          </p:spPr>
        </p:sp>
        <p:sp>
          <p:nvSpPr>
            <p:cNvPr id="4" name="TextBox 4"/>
            <p:cNvSpPr txBox="1"/>
            <p:nvPr/>
          </p:nvSpPr>
          <p:spPr>
            <a:xfrm>
              <a:off x="0" y="146050"/>
              <a:ext cx="660400" cy="171450"/>
            </a:xfrm>
            <a:prstGeom prst="rect">
              <a:avLst/>
            </a:prstGeom>
          </p:spPr>
          <p:txBody>
            <a:bodyPr lIns="33867" tIns="33867" rIns="33867" bIns="33867" rtlCol="0" anchor="ctr"/>
            <a:lstStyle/>
            <a:p>
              <a:pPr algn="ctr">
                <a:lnSpc>
                  <a:spcPts val="1702"/>
                </a:lnSpc>
              </a:pPr>
              <a:endParaRPr sz="1200"/>
            </a:p>
          </p:txBody>
        </p:sp>
      </p:grpSp>
      <p:sp>
        <p:nvSpPr>
          <p:cNvPr id="5" name="AutoShape 5"/>
          <p:cNvSpPr/>
          <p:nvPr/>
        </p:nvSpPr>
        <p:spPr>
          <a:xfrm>
            <a:off x="-1226004" y="-1515847"/>
            <a:ext cx="3456811" cy="3421801"/>
          </a:xfrm>
          <a:prstGeom prst="line">
            <a:avLst/>
          </a:prstGeom>
          <a:ln w="28575" cap="flat">
            <a:solidFill>
              <a:srgbClr val="8CA9AD"/>
            </a:solidFill>
            <a:prstDash val="solid"/>
            <a:headEnd type="none" w="sm" len="sm"/>
            <a:tailEnd type="none" w="sm" len="sm"/>
          </a:ln>
        </p:spPr>
      </p:sp>
      <p:sp>
        <p:nvSpPr>
          <p:cNvPr id="6" name="AutoShape 6"/>
          <p:cNvSpPr/>
          <p:nvPr/>
        </p:nvSpPr>
        <p:spPr>
          <a:xfrm>
            <a:off x="-1368634" y="-1307396"/>
            <a:ext cx="3359235" cy="3359235"/>
          </a:xfrm>
          <a:prstGeom prst="line">
            <a:avLst/>
          </a:prstGeom>
          <a:ln w="28575" cap="flat">
            <a:solidFill>
              <a:srgbClr val="8CA9AD"/>
            </a:solidFill>
            <a:prstDash val="solid"/>
            <a:headEnd type="none" w="sm" len="sm"/>
            <a:tailEnd type="none" w="sm" len="sm"/>
          </a:ln>
        </p:spPr>
      </p:sp>
      <p:sp>
        <p:nvSpPr>
          <p:cNvPr id="7" name="AutoShape 7"/>
          <p:cNvSpPr/>
          <p:nvPr/>
        </p:nvSpPr>
        <p:spPr>
          <a:xfrm>
            <a:off x="-1488369" y="-1068417"/>
            <a:ext cx="3244761" cy="3244761"/>
          </a:xfrm>
          <a:prstGeom prst="line">
            <a:avLst/>
          </a:prstGeom>
          <a:ln w="28575" cap="flat">
            <a:solidFill>
              <a:srgbClr val="8CA9AD"/>
            </a:solidFill>
            <a:prstDash val="solid"/>
            <a:headEnd type="none" w="sm" len="sm"/>
            <a:tailEnd type="none" w="sm" len="sm"/>
          </a:ln>
        </p:spPr>
      </p:sp>
      <p:sp>
        <p:nvSpPr>
          <p:cNvPr id="8" name="AutoShape 8"/>
          <p:cNvSpPr/>
          <p:nvPr/>
        </p:nvSpPr>
        <p:spPr>
          <a:xfrm>
            <a:off x="-1572805" y="-810904"/>
            <a:ext cx="3127010" cy="3127010"/>
          </a:xfrm>
          <a:prstGeom prst="line">
            <a:avLst/>
          </a:prstGeom>
          <a:ln w="28575" cap="flat">
            <a:solidFill>
              <a:srgbClr val="8CA9AD"/>
            </a:solidFill>
            <a:prstDash val="solid"/>
            <a:headEnd type="none" w="sm" len="sm"/>
            <a:tailEnd type="none" w="sm" len="sm"/>
          </a:ln>
        </p:spPr>
      </p:sp>
      <p:sp>
        <p:nvSpPr>
          <p:cNvPr id="9" name="AutoShape 9"/>
          <p:cNvSpPr/>
          <p:nvPr/>
        </p:nvSpPr>
        <p:spPr>
          <a:xfrm>
            <a:off x="-1668708" y="-517787"/>
            <a:ext cx="2898449" cy="2898449"/>
          </a:xfrm>
          <a:prstGeom prst="line">
            <a:avLst/>
          </a:prstGeom>
          <a:ln w="28575" cap="flat">
            <a:solidFill>
              <a:srgbClr val="8CA9AD"/>
            </a:solidFill>
            <a:prstDash val="solid"/>
            <a:headEnd type="none" w="sm" len="sm"/>
            <a:tailEnd type="none" w="sm" len="sm"/>
          </a:ln>
        </p:spPr>
      </p:sp>
      <p:sp>
        <p:nvSpPr>
          <p:cNvPr id="10" name="AutoShape 10"/>
          <p:cNvSpPr/>
          <p:nvPr/>
        </p:nvSpPr>
        <p:spPr>
          <a:xfrm>
            <a:off x="-1749254" y="-221972"/>
            <a:ext cx="2642399" cy="2657063"/>
          </a:xfrm>
          <a:prstGeom prst="line">
            <a:avLst/>
          </a:prstGeom>
          <a:ln w="28575" cap="flat">
            <a:solidFill>
              <a:srgbClr val="8CA9AD"/>
            </a:solidFill>
            <a:prstDash val="solid"/>
            <a:headEnd type="none" w="sm" len="sm"/>
            <a:tailEnd type="none" w="sm" len="sm"/>
          </a:ln>
        </p:spPr>
      </p:sp>
      <p:sp>
        <p:nvSpPr>
          <p:cNvPr id="11" name="AutoShape 11"/>
          <p:cNvSpPr/>
          <p:nvPr/>
        </p:nvSpPr>
        <p:spPr>
          <a:xfrm>
            <a:off x="-1732076" y="152451"/>
            <a:ext cx="2251657" cy="2240039"/>
          </a:xfrm>
          <a:prstGeom prst="line">
            <a:avLst/>
          </a:prstGeom>
          <a:ln w="28575" cap="flat">
            <a:solidFill>
              <a:srgbClr val="8CA9AD"/>
            </a:solidFill>
            <a:prstDash val="solid"/>
            <a:headEnd type="none" w="sm" len="sm"/>
            <a:tailEnd type="none" w="sm" len="sm"/>
          </a:ln>
        </p:spPr>
      </p:sp>
      <p:sp>
        <p:nvSpPr>
          <p:cNvPr id="12" name="AutoShape 12"/>
          <p:cNvSpPr/>
          <p:nvPr/>
        </p:nvSpPr>
        <p:spPr>
          <a:xfrm>
            <a:off x="-1673198" y="603840"/>
            <a:ext cx="1752399" cy="1781313"/>
          </a:xfrm>
          <a:prstGeom prst="line">
            <a:avLst/>
          </a:prstGeom>
          <a:ln w="28575" cap="flat">
            <a:solidFill>
              <a:srgbClr val="8CA9AD"/>
            </a:solidFill>
            <a:prstDash val="solid"/>
            <a:headEnd type="none" w="sm" len="sm"/>
            <a:tailEnd type="none" w="sm" len="sm"/>
          </a:ln>
        </p:spPr>
      </p:sp>
      <p:grpSp>
        <p:nvGrpSpPr>
          <p:cNvPr id="13" name="Group 13"/>
          <p:cNvGrpSpPr/>
          <p:nvPr/>
        </p:nvGrpSpPr>
        <p:grpSpPr>
          <a:xfrm rot="-2700000">
            <a:off x="7591229" y="4801230"/>
            <a:ext cx="4943599" cy="2376730"/>
            <a:chOff x="0" y="0"/>
            <a:chExt cx="660400" cy="317500"/>
          </a:xfrm>
        </p:grpSpPr>
        <p:sp>
          <p:nvSpPr>
            <p:cNvPr id="14" name="Freeform 14"/>
            <p:cNvSpPr/>
            <p:nvPr/>
          </p:nvSpPr>
          <p:spPr>
            <a:xfrm>
              <a:off x="0" y="0"/>
              <a:ext cx="660400" cy="317500"/>
            </a:xfrm>
            <a:custGeom>
              <a:avLst/>
              <a:gdLst/>
              <a:ahLst/>
              <a:cxnLst/>
              <a:rect l="l" t="t" r="r" b="b"/>
              <a:pathLst>
                <a:path w="660400" h="3175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8CA9AD"/>
              </a:solidFill>
              <a:prstDash val="solid"/>
              <a:miter/>
            </a:ln>
          </p:spPr>
        </p:sp>
        <p:sp>
          <p:nvSpPr>
            <p:cNvPr id="15" name="TextBox 15"/>
            <p:cNvSpPr txBox="1"/>
            <p:nvPr/>
          </p:nvSpPr>
          <p:spPr>
            <a:xfrm>
              <a:off x="0" y="146050"/>
              <a:ext cx="660400" cy="171450"/>
            </a:xfrm>
            <a:prstGeom prst="rect">
              <a:avLst/>
            </a:prstGeom>
          </p:spPr>
          <p:txBody>
            <a:bodyPr lIns="33867" tIns="33867" rIns="33867" bIns="33867" rtlCol="0" anchor="ctr"/>
            <a:lstStyle/>
            <a:p>
              <a:pPr algn="ctr">
                <a:lnSpc>
                  <a:spcPts val="1702"/>
                </a:lnSpc>
              </a:pPr>
              <a:endParaRPr sz="1200"/>
            </a:p>
          </p:txBody>
        </p:sp>
      </p:grpSp>
      <p:sp>
        <p:nvSpPr>
          <p:cNvPr id="16" name="AutoShape 16"/>
          <p:cNvSpPr/>
          <p:nvPr/>
        </p:nvSpPr>
        <p:spPr>
          <a:xfrm flipV="1">
            <a:off x="9421030" y="5312992"/>
            <a:ext cx="3421801" cy="3456811"/>
          </a:xfrm>
          <a:prstGeom prst="line">
            <a:avLst/>
          </a:prstGeom>
          <a:ln w="28575" cap="flat">
            <a:solidFill>
              <a:srgbClr val="8CA9AD"/>
            </a:solidFill>
            <a:prstDash val="solid"/>
            <a:headEnd type="none" w="sm" len="sm"/>
            <a:tailEnd type="none" w="sm" len="sm"/>
          </a:ln>
        </p:spPr>
      </p:sp>
      <p:sp>
        <p:nvSpPr>
          <p:cNvPr id="17" name="AutoShape 17"/>
          <p:cNvSpPr/>
          <p:nvPr/>
        </p:nvSpPr>
        <p:spPr>
          <a:xfrm flipV="1">
            <a:off x="9629481" y="5553199"/>
            <a:ext cx="3359235" cy="3359235"/>
          </a:xfrm>
          <a:prstGeom prst="line">
            <a:avLst/>
          </a:prstGeom>
          <a:ln w="28575" cap="flat">
            <a:solidFill>
              <a:srgbClr val="8CA9AD"/>
            </a:solidFill>
            <a:prstDash val="solid"/>
            <a:headEnd type="none" w="sm" len="sm"/>
            <a:tailEnd type="none" w="sm" len="sm"/>
          </a:ln>
        </p:spPr>
      </p:sp>
      <p:sp>
        <p:nvSpPr>
          <p:cNvPr id="18" name="AutoShape 18"/>
          <p:cNvSpPr/>
          <p:nvPr/>
        </p:nvSpPr>
        <p:spPr>
          <a:xfrm flipV="1">
            <a:off x="9868460" y="5787408"/>
            <a:ext cx="3244761" cy="3244761"/>
          </a:xfrm>
          <a:prstGeom prst="line">
            <a:avLst/>
          </a:prstGeom>
          <a:ln w="28575" cap="flat">
            <a:solidFill>
              <a:srgbClr val="8CA9AD"/>
            </a:solidFill>
            <a:prstDash val="solid"/>
            <a:headEnd type="none" w="sm" len="sm"/>
            <a:tailEnd type="none" w="sm" len="sm"/>
          </a:ln>
        </p:spPr>
      </p:sp>
      <p:sp>
        <p:nvSpPr>
          <p:cNvPr id="19" name="Freeform 19"/>
          <p:cNvSpPr/>
          <p:nvPr/>
        </p:nvSpPr>
        <p:spPr>
          <a:xfrm>
            <a:off x="2173657" y="502564"/>
            <a:ext cx="7844687" cy="5852872"/>
          </a:xfrm>
          <a:custGeom>
            <a:avLst/>
            <a:gdLst/>
            <a:ahLst/>
            <a:cxnLst/>
            <a:rect l="l" t="t" r="r" b="b"/>
            <a:pathLst>
              <a:path w="11767031" h="8779308">
                <a:moveTo>
                  <a:pt x="0" y="0"/>
                </a:moveTo>
                <a:lnTo>
                  <a:pt x="11767030" y="0"/>
                </a:lnTo>
                <a:lnTo>
                  <a:pt x="11767030" y="8779308"/>
                </a:lnTo>
                <a:lnTo>
                  <a:pt x="0" y="8779308"/>
                </a:lnTo>
                <a:lnTo>
                  <a:pt x="0" y="0"/>
                </a:lnTo>
                <a:close/>
              </a:path>
            </a:pathLst>
          </a:custGeom>
          <a:blipFill>
            <a:blip r:embed="rId2"/>
            <a:stretch>
              <a:fillRect/>
            </a:stretch>
          </a:blipFill>
        </p:spPr>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2700000">
            <a:off x="-917594" y="-2062214"/>
            <a:ext cx="4943599" cy="2376730"/>
            <a:chOff x="0" y="0"/>
            <a:chExt cx="660400" cy="317500"/>
          </a:xfrm>
        </p:grpSpPr>
        <p:sp>
          <p:nvSpPr>
            <p:cNvPr id="3" name="Freeform 3"/>
            <p:cNvSpPr/>
            <p:nvPr/>
          </p:nvSpPr>
          <p:spPr>
            <a:xfrm>
              <a:off x="0" y="0"/>
              <a:ext cx="660400" cy="317500"/>
            </a:xfrm>
            <a:custGeom>
              <a:avLst/>
              <a:gdLst/>
              <a:ahLst/>
              <a:cxnLst/>
              <a:rect l="l" t="t" r="r" b="b"/>
              <a:pathLst>
                <a:path w="660400" h="3175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8CA9AD"/>
              </a:solidFill>
              <a:prstDash val="solid"/>
              <a:miter/>
            </a:ln>
          </p:spPr>
        </p:sp>
        <p:sp>
          <p:nvSpPr>
            <p:cNvPr id="4" name="TextBox 4"/>
            <p:cNvSpPr txBox="1"/>
            <p:nvPr/>
          </p:nvSpPr>
          <p:spPr>
            <a:xfrm>
              <a:off x="0" y="146050"/>
              <a:ext cx="660400" cy="171450"/>
            </a:xfrm>
            <a:prstGeom prst="rect">
              <a:avLst/>
            </a:prstGeom>
          </p:spPr>
          <p:txBody>
            <a:bodyPr lIns="33867" tIns="33867" rIns="33867" bIns="33867" rtlCol="0" anchor="ctr"/>
            <a:lstStyle/>
            <a:p>
              <a:pPr algn="ctr">
                <a:lnSpc>
                  <a:spcPts val="1702"/>
                </a:lnSpc>
              </a:pPr>
              <a:endParaRPr sz="1200"/>
            </a:p>
          </p:txBody>
        </p:sp>
      </p:grpSp>
      <p:sp>
        <p:nvSpPr>
          <p:cNvPr id="5" name="AutoShape 5"/>
          <p:cNvSpPr/>
          <p:nvPr/>
        </p:nvSpPr>
        <p:spPr>
          <a:xfrm>
            <a:off x="-1226004" y="-1515847"/>
            <a:ext cx="3456811" cy="3421801"/>
          </a:xfrm>
          <a:prstGeom prst="line">
            <a:avLst/>
          </a:prstGeom>
          <a:ln w="28575" cap="flat">
            <a:solidFill>
              <a:srgbClr val="8CA9AD"/>
            </a:solidFill>
            <a:prstDash val="solid"/>
            <a:headEnd type="none" w="sm" len="sm"/>
            <a:tailEnd type="none" w="sm" len="sm"/>
          </a:ln>
        </p:spPr>
      </p:sp>
      <p:sp>
        <p:nvSpPr>
          <p:cNvPr id="6" name="AutoShape 6"/>
          <p:cNvSpPr/>
          <p:nvPr/>
        </p:nvSpPr>
        <p:spPr>
          <a:xfrm>
            <a:off x="-1368634" y="-1307396"/>
            <a:ext cx="3359235" cy="3359235"/>
          </a:xfrm>
          <a:prstGeom prst="line">
            <a:avLst/>
          </a:prstGeom>
          <a:ln w="28575" cap="flat">
            <a:solidFill>
              <a:srgbClr val="8CA9AD"/>
            </a:solidFill>
            <a:prstDash val="solid"/>
            <a:headEnd type="none" w="sm" len="sm"/>
            <a:tailEnd type="none" w="sm" len="sm"/>
          </a:ln>
        </p:spPr>
      </p:sp>
      <p:sp>
        <p:nvSpPr>
          <p:cNvPr id="7" name="AutoShape 7"/>
          <p:cNvSpPr/>
          <p:nvPr/>
        </p:nvSpPr>
        <p:spPr>
          <a:xfrm>
            <a:off x="-1488369" y="-1068417"/>
            <a:ext cx="3244761" cy="3244761"/>
          </a:xfrm>
          <a:prstGeom prst="line">
            <a:avLst/>
          </a:prstGeom>
          <a:ln w="28575" cap="flat">
            <a:solidFill>
              <a:srgbClr val="8CA9AD"/>
            </a:solidFill>
            <a:prstDash val="solid"/>
            <a:headEnd type="none" w="sm" len="sm"/>
            <a:tailEnd type="none" w="sm" len="sm"/>
          </a:ln>
        </p:spPr>
      </p:sp>
      <p:sp>
        <p:nvSpPr>
          <p:cNvPr id="8" name="AutoShape 8"/>
          <p:cNvSpPr/>
          <p:nvPr/>
        </p:nvSpPr>
        <p:spPr>
          <a:xfrm>
            <a:off x="-1572805" y="-810904"/>
            <a:ext cx="3127010" cy="3127010"/>
          </a:xfrm>
          <a:prstGeom prst="line">
            <a:avLst/>
          </a:prstGeom>
          <a:ln w="28575" cap="flat">
            <a:solidFill>
              <a:srgbClr val="8CA9AD"/>
            </a:solidFill>
            <a:prstDash val="solid"/>
            <a:headEnd type="none" w="sm" len="sm"/>
            <a:tailEnd type="none" w="sm" len="sm"/>
          </a:ln>
        </p:spPr>
      </p:sp>
      <p:sp>
        <p:nvSpPr>
          <p:cNvPr id="9" name="AutoShape 9"/>
          <p:cNvSpPr/>
          <p:nvPr/>
        </p:nvSpPr>
        <p:spPr>
          <a:xfrm>
            <a:off x="-1668708" y="-517787"/>
            <a:ext cx="2898449" cy="2898449"/>
          </a:xfrm>
          <a:prstGeom prst="line">
            <a:avLst/>
          </a:prstGeom>
          <a:ln w="28575" cap="flat">
            <a:solidFill>
              <a:srgbClr val="8CA9AD"/>
            </a:solidFill>
            <a:prstDash val="solid"/>
            <a:headEnd type="none" w="sm" len="sm"/>
            <a:tailEnd type="none" w="sm" len="sm"/>
          </a:ln>
        </p:spPr>
      </p:sp>
      <p:sp>
        <p:nvSpPr>
          <p:cNvPr id="10" name="AutoShape 10"/>
          <p:cNvSpPr/>
          <p:nvPr/>
        </p:nvSpPr>
        <p:spPr>
          <a:xfrm>
            <a:off x="-1749254" y="-221972"/>
            <a:ext cx="2642399" cy="2657063"/>
          </a:xfrm>
          <a:prstGeom prst="line">
            <a:avLst/>
          </a:prstGeom>
          <a:ln w="28575" cap="flat">
            <a:solidFill>
              <a:srgbClr val="8CA9AD"/>
            </a:solidFill>
            <a:prstDash val="solid"/>
            <a:headEnd type="none" w="sm" len="sm"/>
            <a:tailEnd type="none" w="sm" len="sm"/>
          </a:ln>
        </p:spPr>
      </p:sp>
      <p:sp>
        <p:nvSpPr>
          <p:cNvPr id="11" name="AutoShape 11"/>
          <p:cNvSpPr/>
          <p:nvPr/>
        </p:nvSpPr>
        <p:spPr>
          <a:xfrm>
            <a:off x="-1732076" y="152451"/>
            <a:ext cx="2251657" cy="2240039"/>
          </a:xfrm>
          <a:prstGeom prst="line">
            <a:avLst/>
          </a:prstGeom>
          <a:ln w="28575" cap="flat">
            <a:solidFill>
              <a:srgbClr val="8CA9AD"/>
            </a:solidFill>
            <a:prstDash val="solid"/>
            <a:headEnd type="none" w="sm" len="sm"/>
            <a:tailEnd type="none" w="sm" len="sm"/>
          </a:ln>
        </p:spPr>
      </p:sp>
      <p:sp>
        <p:nvSpPr>
          <p:cNvPr id="12" name="AutoShape 12"/>
          <p:cNvSpPr/>
          <p:nvPr/>
        </p:nvSpPr>
        <p:spPr>
          <a:xfrm>
            <a:off x="-1673198" y="603840"/>
            <a:ext cx="1752399" cy="1781313"/>
          </a:xfrm>
          <a:prstGeom prst="line">
            <a:avLst/>
          </a:prstGeom>
          <a:ln w="28575" cap="flat">
            <a:solidFill>
              <a:srgbClr val="8CA9AD"/>
            </a:solidFill>
            <a:prstDash val="solid"/>
            <a:headEnd type="none" w="sm" len="sm"/>
            <a:tailEnd type="none" w="sm" len="sm"/>
          </a:ln>
        </p:spPr>
      </p:sp>
      <p:grpSp>
        <p:nvGrpSpPr>
          <p:cNvPr id="13" name="Group 13"/>
          <p:cNvGrpSpPr/>
          <p:nvPr/>
        </p:nvGrpSpPr>
        <p:grpSpPr>
          <a:xfrm rot="-2700000">
            <a:off x="7591229" y="4801230"/>
            <a:ext cx="4943599" cy="2376730"/>
            <a:chOff x="0" y="0"/>
            <a:chExt cx="660400" cy="317500"/>
          </a:xfrm>
        </p:grpSpPr>
        <p:sp>
          <p:nvSpPr>
            <p:cNvPr id="14" name="Freeform 14"/>
            <p:cNvSpPr/>
            <p:nvPr/>
          </p:nvSpPr>
          <p:spPr>
            <a:xfrm>
              <a:off x="0" y="0"/>
              <a:ext cx="660400" cy="317500"/>
            </a:xfrm>
            <a:custGeom>
              <a:avLst/>
              <a:gdLst/>
              <a:ahLst/>
              <a:cxnLst/>
              <a:rect l="l" t="t" r="r" b="b"/>
              <a:pathLst>
                <a:path w="660400" h="3175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8CA9AD"/>
              </a:solidFill>
              <a:prstDash val="solid"/>
              <a:miter/>
            </a:ln>
          </p:spPr>
        </p:sp>
        <p:sp>
          <p:nvSpPr>
            <p:cNvPr id="15" name="TextBox 15"/>
            <p:cNvSpPr txBox="1"/>
            <p:nvPr/>
          </p:nvSpPr>
          <p:spPr>
            <a:xfrm>
              <a:off x="0" y="146050"/>
              <a:ext cx="660400" cy="171450"/>
            </a:xfrm>
            <a:prstGeom prst="rect">
              <a:avLst/>
            </a:prstGeom>
          </p:spPr>
          <p:txBody>
            <a:bodyPr lIns="33867" tIns="33867" rIns="33867" bIns="33867" rtlCol="0" anchor="ctr"/>
            <a:lstStyle/>
            <a:p>
              <a:pPr algn="ctr">
                <a:lnSpc>
                  <a:spcPts val="1702"/>
                </a:lnSpc>
              </a:pPr>
              <a:endParaRPr sz="1200"/>
            </a:p>
          </p:txBody>
        </p:sp>
      </p:grpSp>
      <p:sp>
        <p:nvSpPr>
          <p:cNvPr id="16" name="AutoShape 16"/>
          <p:cNvSpPr/>
          <p:nvPr/>
        </p:nvSpPr>
        <p:spPr>
          <a:xfrm flipV="1">
            <a:off x="9421030" y="5312992"/>
            <a:ext cx="3421801" cy="3456811"/>
          </a:xfrm>
          <a:prstGeom prst="line">
            <a:avLst/>
          </a:prstGeom>
          <a:ln w="28575" cap="flat">
            <a:solidFill>
              <a:srgbClr val="8CA9AD"/>
            </a:solidFill>
            <a:prstDash val="solid"/>
            <a:headEnd type="none" w="sm" len="sm"/>
            <a:tailEnd type="none" w="sm" len="sm"/>
          </a:ln>
        </p:spPr>
      </p:sp>
      <p:sp>
        <p:nvSpPr>
          <p:cNvPr id="17" name="AutoShape 17"/>
          <p:cNvSpPr/>
          <p:nvPr/>
        </p:nvSpPr>
        <p:spPr>
          <a:xfrm flipV="1">
            <a:off x="9629481" y="5553199"/>
            <a:ext cx="3359235" cy="3359235"/>
          </a:xfrm>
          <a:prstGeom prst="line">
            <a:avLst/>
          </a:prstGeom>
          <a:ln w="28575" cap="flat">
            <a:solidFill>
              <a:srgbClr val="8CA9AD"/>
            </a:solidFill>
            <a:prstDash val="solid"/>
            <a:headEnd type="none" w="sm" len="sm"/>
            <a:tailEnd type="none" w="sm" len="sm"/>
          </a:ln>
        </p:spPr>
      </p:sp>
      <p:sp>
        <p:nvSpPr>
          <p:cNvPr id="18" name="AutoShape 18"/>
          <p:cNvSpPr/>
          <p:nvPr/>
        </p:nvSpPr>
        <p:spPr>
          <a:xfrm flipV="1">
            <a:off x="9868460" y="5787408"/>
            <a:ext cx="3244761" cy="3244761"/>
          </a:xfrm>
          <a:prstGeom prst="line">
            <a:avLst/>
          </a:prstGeom>
          <a:ln w="28575" cap="flat">
            <a:solidFill>
              <a:srgbClr val="8CA9AD"/>
            </a:solidFill>
            <a:prstDash val="solid"/>
            <a:headEnd type="none" w="sm" len="sm"/>
            <a:tailEnd type="none" w="sm" len="sm"/>
          </a:ln>
        </p:spPr>
      </p:sp>
      <p:sp>
        <p:nvSpPr>
          <p:cNvPr id="19" name="Freeform 19"/>
          <p:cNvSpPr/>
          <p:nvPr/>
        </p:nvSpPr>
        <p:spPr>
          <a:xfrm>
            <a:off x="1108732" y="2176345"/>
            <a:ext cx="9974537" cy="4120361"/>
          </a:xfrm>
          <a:custGeom>
            <a:avLst/>
            <a:gdLst/>
            <a:ahLst/>
            <a:cxnLst/>
            <a:rect l="l" t="t" r="r" b="b"/>
            <a:pathLst>
              <a:path w="14961806" h="6180542">
                <a:moveTo>
                  <a:pt x="0" y="0"/>
                </a:moveTo>
                <a:lnTo>
                  <a:pt x="14961806" y="0"/>
                </a:lnTo>
                <a:lnTo>
                  <a:pt x="14961806" y="6180541"/>
                </a:lnTo>
                <a:lnTo>
                  <a:pt x="0" y="6180541"/>
                </a:lnTo>
                <a:lnTo>
                  <a:pt x="0" y="0"/>
                </a:lnTo>
                <a:close/>
              </a:path>
            </a:pathLst>
          </a:custGeom>
          <a:blipFill>
            <a:blip r:embed="rId2"/>
            <a:stretch>
              <a:fillRect/>
            </a:stretch>
          </a:blipFill>
        </p:spPr>
      </p:sp>
      <p:grpSp>
        <p:nvGrpSpPr>
          <p:cNvPr id="20" name="Group 20"/>
          <p:cNvGrpSpPr/>
          <p:nvPr/>
        </p:nvGrpSpPr>
        <p:grpSpPr>
          <a:xfrm>
            <a:off x="2230808" y="300037"/>
            <a:ext cx="8029369" cy="1696316"/>
            <a:chOff x="0" y="-9525"/>
            <a:chExt cx="16058738" cy="3392631"/>
          </a:xfrm>
        </p:grpSpPr>
        <p:sp>
          <p:nvSpPr>
            <p:cNvPr id="21" name="TextBox 21"/>
            <p:cNvSpPr txBox="1"/>
            <p:nvPr/>
          </p:nvSpPr>
          <p:spPr>
            <a:xfrm>
              <a:off x="0" y="-9525"/>
              <a:ext cx="16058738" cy="2205731"/>
            </a:xfrm>
            <a:prstGeom prst="rect">
              <a:avLst/>
            </a:prstGeom>
          </p:spPr>
          <p:txBody>
            <a:bodyPr lIns="0" tIns="0" rIns="0" bIns="0" rtlCol="0" anchor="t">
              <a:spAutoFit/>
            </a:bodyPr>
            <a:lstStyle/>
            <a:p>
              <a:pPr algn="ctr">
                <a:lnSpc>
                  <a:spcPts val="4334"/>
                </a:lnSpc>
              </a:pPr>
              <a:r>
                <a:rPr lang="en-US" sz="4334">
                  <a:solidFill>
                    <a:srgbClr val="227C9D"/>
                  </a:solidFill>
                  <a:latin typeface="Kollektif Bold"/>
                </a:rPr>
                <a:t>EXPLORATORY DATA ANALYSIS</a:t>
              </a:r>
            </a:p>
          </p:txBody>
        </p:sp>
        <p:sp>
          <p:nvSpPr>
            <p:cNvPr id="22" name="TextBox 22"/>
            <p:cNvSpPr txBox="1"/>
            <p:nvPr/>
          </p:nvSpPr>
          <p:spPr>
            <a:xfrm>
              <a:off x="5082892" y="2716256"/>
              <a:ext cx="5892954" cy="666850"/>
            </a:xfrm>
            <a:prstGeom prst="rect">
              <a:avLst/>
            </a:prstGeom>
          </p:spPr>
          <p:txBody>
            <a:bodyPr lIns="0" tIns="0" rIns="0" bIns="0" rtlCol="0" anchor="t">
              <a:spAutoFit/>
            </a:bodyPr>
            <a:lstStyle/>
            <a:p>
              <a:pPr>
                <a:lnSpc>
                  <a:spcPts val="2552"/>
                </a:lnSpc>
              </a:pPr>
              <a:r>
                <a:rPr lang="en-US" sz="2578">
                  <a:solidFill>
                    <a:srgbClr val="FE6D73"/>
                  </a:solidFill>
                  <a:latin typeface="Kollektif Bold"/>
                </a:rPr>
                <a:t>PRICE ANALYSIS</a:t>
              </a: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2700000">
            <a:off x="-917594" y="-2062214"/>
            <a:ext cx="4943599" cy="2376730"/>
            <a:chOff x="0" y="0"/>
            <a:chExt cx="660400" cy="317500"/>
          </a:xfrm>
        </p:grpSpPr>
        <p:sp>
          <p:nvSpPr>
            <p:cNvPr id="3" name="Freeform 3"/>
            <p:cNvSpPr/>
            <p:nvPr/>
          </p:nvSpPr>
          <p:spPr>
            <a:xfrm>
              <a:off x="0" y="0"/>
              <a:ext cx="660400" cy="317500"/>
            </a:xfrm>
            <a:custGeom>
              <a:avLst/>
              <a:gdLst/>
              <a:ahLst/>
              <a:cxnLst/>
              <a:rect l="l" t="t" r="r" b="b"/>
              <a:pathLst>
                <a:path w="660400" h="3175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8CA9AD"/>
              </a:solidFill>
              <a:prstDash val="solid"/>
              <a:miter/>
            </a:ln>
          </p:spPr>
        </p:sp>
        <p:sp>
          <p:nvSpPr>
            <p:cNvPr id="4" name="TextBox 4"/>
            <p:cNvSpPr txBox="1"/>
            <p:nvPr/>
          </p:nvSpPr>
          <p:spPr>
            <a:xfrm>
              <a:off x="0" y="146050"/>
              <a:ext cx="660400" cy="171450"/>
            </a:xfrm>
            <a:prstGeom prst="rect">
              <a:avLst/>
            </a:prstGeom>
          </p:spPr>
          <p:txBody>
            <a:bodyPr lIns="33867" tIns="33867" rIns="33867" bIns="33867" rtlCol="0" anchor="ctr"/>
            <a:lstStyle/>
            <a:p>
              <a:pPr algn="ctr">
                <a:lnSpc>
                  <a:spcPts val="1702"/>
                </a:lnSpc>
              </a:pPr>
              <a:endParaRPr sz="1200"/>
            </a:p>
          </p:txBody>
        </p:sp>
      </p:grpSp>
      <p:sp>
        <p:nvSpPr>
          <p:cNvPr id="5" name="AutoShape 5"/>
          <p:cNvSpPr/>
          <p:nvPr/>
        </p:nvSpPr>
        <p:spPr>
          <a:xfrm>
            <a:off x="-1226004" y="-1515847"/>
            <a:ext cx="3456811" cy="3421801"/>
          </a:xfrm>
          <a:prstGeom prst="line">
            <a:avLst/>
          </a:prstGeom>
          <a:ln w="28575" cap="flat">
            <a:solidFill>
              <a:srgbClr val="8CA9AD"/>
            </a:solidFill>
            <a:prstDash val="solid"/>
            <a:headEnd type="none" w="sm" len="sm"/>
            <a:tailEnd type="none" w="sm" len="sm"/>
          </a:ln>
        </p:spPr>
      </p:sp>
      <p:sp>
        <p:nvSpPr>
          <p:cNvPr id="6" name="AutoShape 6"/>
          <p:cNvSpPr/>
          <p:nvPr/>
        </p:nvSpPr>
        <p:spPr>
          <a:xfrm>
            <a:off x="-1368634" y="-1307396"/>
            <a:ext cx="3359235" cy="3359235"/>
          </a:xfrm>
          <a:prstGeom prst="line">
            <a:avLst/>
          </a:prstGeom>
          <a:ln w="28575" cap="flat">
            <a:solidFill>
              <a:srgbClr val="8CA9AD"/>
            </a:solidFill>
            <a:prstDash val="solid"/>
            <a:headEnd type="none" w="sm" len="sm"/>
            <a:tailEnd type="none" w="sm" len="sm"/>
          </a:ln>
        </p:spPr>
      </p:sp>
      <p:sp>
        <p:nvSpPr>
          <p:cNvPr id="7" name="AutoShape 7"/>
          <p:cNvSpPr/>
          <p:nvPr/>
        </p:nvSpPr>
        <p:spPr>
          <a:xfrm>
            <a:off x="-1488369" y="-1068417"/>
            <a:ext cx="3244761" cy="3244761"/>
          </a:xfrm>
          <a:prstGeom prst="line">
            <a:avLst/>
          </a:prstGeom>
          <a:ln w="28575" cap="flat">
            <a:solidFill>
              <a:srgbClr val="8CA9AD"/>
            </a:solidFill>
            <a:prstDash val="solid"/>
            <a:headEnd type="none" w="sm" len="sm"/>
            <a:tailEnd type="none" w="sm" len="sm"/>
          </a:ln>
        </p:spPr>
      </p:sp>
      <p:sp>
        <p:nvSpPr>
          <p:cNvPr id="8" name="AutoShape 8"/>
          <p:cNvSpPr/>
          <p:nvPr/>
        </p:nvSpPr>
        <p:spPr>
          <a:xfrm>
            <a:off x="-1572805" y="-810904"/>
            <a:ext cx="3127010" cy="3127010"/>
          </a:xfrm>
          <a:prstGeom prst="line">
            <a:avLst/>
          </a:prstGeom>
          <a:ln w="28575" cap="flat">
            <a:solidFill>
              <a:srgbClr val="8CA9AD"/>
            </a:solidFill>
            <a:prstDash val="solid"/>
            <a:headEnd type="none" w="sm" len="sm"/>
            <a:tailEnd type="none" w="sm" len="sm"/>
          </a:ln>
        </p:spPr>
      </p:sp>
      <p:sp>
        <p:nvSpPr>
          <p:cNvPr id="9" name="AutoShape 9"/>
          <p:cNvSpPr/>
          <p:nvPr/>
        </p:nvSpPr>
        <p:spPr>
          <a:xfrm>
            <a:off x="-1668708" y="-517787"/>
            <a:ext cx="2898449" cy="2898449"/>
          </a:xfrm>
          <a:prstGeom prst="line">
            <a:avLst/>
          </a:prstGeom>
          <a:ln w="28575" cap="flat">
            <a:solidFill>
              <a:srgbClr val="8CA9AD"/>
            </a:solidFill>
            <a:prstDash val="solid"/>
            <a:headEnd type="none" w="sm" len="sm"/>
            <a:tailEnd type="none" w="sm" len="sm"/>
          </a:ln>
        </p:spPr>
      </p:sp>
      <p:sp>
        <p:nvSpPr>
          <p:cNvPr id="10" name="AutoShape 10"/>
          <p:cNvSpPr/>
          <p:nvPr/>
        </p:nvSpPr>
        <p:spPr>
          <a:xfrm>
            <a:off x="-1749254" y="-221972"/>
            <a:ext cx="2642399" cy="2657063"/>
          </a:xfrm>
          <a:prstGeom prst="line">
            <a:avLst/>
          </a:prstGeom>
          <a:ln w="28575" cap="flat">
            <a:solidFill>
              <a:srgbClr val="8CA9AD"/>
            </a:solidFill>
            <a:prstDash val="solid"/>
            <a:headEnd type="none" w="sm" len="sm"/>
            <a:tailEnd type="none" w="sm" len="sm"/>
          </a:ln>
        </p:spPr>
      </p:sp>
      <p:sp>
        <p:nvSpPr>
          <p:cNvPr id="11" name="AutoShape 11"/>
          <p:cNvSpPr/>
          <p:nvPr/>
        </p:nvSpPr>
        <p:spPr>
          <a:xfrm>
            <a:off x="-1732076" y="152451"/>
            <a:ext cx="2251657" cy="2240039"/>
          </a:xfrm>
          <a:prstGeom prst="line">
            <a:avLst/>
          </a:prstGeom>
          <a:ln w="28575" cap="flat">
            <a:solidFill>
              <a:srgbClr val="8CA9AD"/>
            </a:solidFill>
            <a:prstDash val="solid"/>
            <a:headEnd type="none" w="sm" len="sm"/>
            <a:tailEnd type="none" w="sm" len="sm"/>
          </a:ln>
        </p:spPr>
      </p:sp>
      <p:sp>
        <p:nvSpPr>
          <p:cNvPr id="12" name="AutoShape 12"/>
          <p:cNvSpPr/>
          <p:nvPr/>
        </p:nvSpPr>
        <p:spPr>
          <a:xfrm>
            <a:off x="-1673198" y="603840"/>
            <a:ext cx="1752399" cy="1781313"/>
          </a:xfrm>
          <a:prstGeom prst="line">
            <a:avLst/>
          </a:prstGeom>
          <a:ln w="28575" cap="flat">
            <a:solidFill>
              <a:srgbClr val="8CA9AD"/>
            </a:solidFill>
            <a:prstDash val="solid"/>
            <a:headEnd type="none" w="sm" len="sm"/>
            <a:tailEnd type="none" w="sm" len="sm"/>
          </a:ln>
        </p:spPr>
      </p:sp>
      <p:grpSp>
        <p:nvGrpSpPr>
          <p:cNvPr id="13" name="Group 13"/>
          <p:cNvGrpSpPr/>
          <p:nvPr/>
        </p:nvGrpSpPr>
        <p:grpSpPr>
          <a:xfrm rot="-2700000">
            <a:off x="7591229" y="4801230"/>
            <a:ext cx="4943599" cy="2376730"/>
            <a:chOff x="0" y="0"/>
            <a:chExt cx="660400" cy="317500"/>
          </a:xfrm>
        </p:grpSpPr>
        <p:sp>
          <p:nvSpPr>
            <p:cNvPr id="14" name="Freeform 14"/>
            <p:cNvSpPr/>
            <p:nvPr/>
          </p:nvSpPr>
          <p:spPr>
            <a:xfrm>
              <a:off x="0" y="0"/>
              <a:ext cx="660400" cy="317500"/>
            </a:xfrm>
            <a:custGeom>
              <a:avLst/>
              <a:gdLst/>
              <a:ahLst/>
              <a:cxnLst/>
              <a:rect l="l" t="t" r="r" b="b"/>
              <a:pathLst>
                <a:path w="660400" h="3175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8CA9AD"/>
              </a:solidFill>
              <a:prstDash val="solid"/>
              <a:miter/>
            </a:ln>
          </p:spPr>
        </p:sp>
        <p:sp>
          <p:nvSpPr>
            <p:cNvPr id="15" name="TextBox 15"/>
            <p:cNvSpPr txBox="1"/>
            <p:nvPr/>
          </p:nvSpPr>
          <p:spPr>
            <a:xfrm>
              <a:off x="0" y="146050"/>
              <a:ext cx="660400" cy="171450"/>
            </a:xfrm>
            <a:prstGeom prst="rect">
              <a:avLst/>
            </a:prstGeom>
          </p:spPr>
          <p:txBody>
            <a:bodyPr lIns="33867" tIns="33867" rIns="33867" bIns="33867" rtlCol="0" anchor="ctr"/>
            <a:lstStyle/>
            <a:p>
              <a:pPr algn="ctr">
                <a:lnSpc>
                  <a:spcPts val="1702"/>
                </a:lnSpc>
              </a:pPr>
              <a:endParaRPr sz="1200"/>
            </a:p>
          </p:txBody>
        </p:sp>
      </p:grpSp>
      <p:sp>
        <p:nvSpPr>
          <p:cNvPr id="16" name="AutoShape 16"/>
          <p:cNvSpPr/>
          <p:nvPr/>
        </p:nvSpPr>
        <p:spPr>
          <a:xfrm flipV="1">
            <a:off x="9421030" y="5312992"/>
            <a:ext cx="3421801" cy="3456811"/>
          </a:xfrm>
          <a:prstGeom prst="line">
            <a:avLst/>
          </a:prstGeom>
          <a:ln w="28575" cap="flat">
            <a:solidFill>
              <a:srgbClr val="8CA9AD"/>
            </a:solidFill>
            <a:prstDash val="solid"/>
            <a:headEnd type="none" w="sm" len="sm"/>
            <a:tailEnd type="none" w="sm" len="sm"/>
          </a:ln>
        </p:spPr>
      </p:sp>
      <p:sp>
        <p:nvSpPr>
          <p:cNvPr id="17" name="AutoShape 17"/>
          <p:cNvSpPr/>
          <p:nvPr/>
        </p:nvSpPr>
        <p:spPr>
          <a:xfrm flipV="1">
            <a:off x="9629481" y="5553199"/>
            <a:ext cx="3359235" cy="3359235"/>
          </a:xfrm>
          <a:prstGeom prst="line">
            <a:avLst/>
          </a:prstGeom>
          <a:ln w="28575" cap="flat">
            <a:solidFill>
              <a:srgbClr val="8CA9AD"/>
            </a:solidFill>
            <a:prstDash val="solid"/>
            <a:headEnd type="none" w="sm" len="sm"/>
            <a:tailEnd type="none" w="sm" len="sm"/>
          </a:ln>
        </p:spPr>
      </p:sp>
      <p:sp>
        <p:nvSpPr>
          <p:cNvPr id="18" name="AutoShape 18"/>
          <p:cNvSpPr/>
          <p:nvPr/>
        </p:nvSpPr>
        <p:spPr>
          <a:xfrm flipV="1">
            <a:off x="9868460" y="5787408"/>
            <a:ext cx="3244761" cy="3244761"/>
          </a:xfrm>
          <a:prstGeom prst="line">
            <a:avLst/>
          </a:prstGeom>
          <a:ln w="28575" cap="flat">
            <a:solidFill>
              <a:srgbClr val="8CA9AD"/>
            </a:solidFill>
            <a:prstDash val="solid"/>
            <a:headEnd type="none" w="sm" len="sm"/>
            <a:tailEnd type="none" w="sm" len="sm"/>
          </a:ln>
        </p:spPr>
      </p:sp>
      <p:sp>
        <p:nvSpPr>
          <p:cNvPr id="19" name="Freeform 19"/>
          <p:cNvSpPr/>
          <p:nvPr/>
        </p:nvSpPr>
        <p:spPr>
          <a:xfrm>
            <a:off x="935029" y="1544396"/>
            <a:ext cx="10321943" cy="4243013"/>
          </a:xfrm>
          <a:custGeom>
            <a:avLst/>
            <a:gdLst/>
            <a:ahLst/>
            <a:cxnLst/>
            <a:rect l="l" t="t" r="r" b="b"/>
            <a:pathLst>
              <a:path w="15482915" h="6364519">
                <a:moveTo>
                  <a:pt x="0" y="0"/>
                </a:moveTo>
                <a:lnTo>
                  <a:pt x="15482916" y="0"/>
                </a:lnTo>
                <a:lnTo>
                  <a:pt x="15482916" y="6364519"/>
                </a:lnTo>
                <a:lnTo>
                  <a:pt x="0" y="6364519"/>
                </a:lnTo>
                <a:lnTo>
                  <a:pt x="0" y="0"/>
                </a:lnTo>
                <a:close/>
              </a:path>
            </a:pathLst>
          </a:custGeom>
          <a:blipFill>
            <a:blip r:embed="rId2"/>
            <a:stretch>
              <a:fillRect/>
            </a:stretch>
          </a:blipFill>
        </p:spPr>
      </p:sp>
      <p:sp>
        <p:nvSpPr>
          <p:cNvPr id="20" name="TextBox 20"/>
          <p:cNvSpPr txBox="1"/>
          <p:nvPr/>
        </p:nvSpPr>
        <p:spPr>
          <a:xfrm>
            <a:off x="4528424" y="685801"/>
            <a:ext cx="2946477" cy="333425"/>
          </a:xfrm>
          <a:prstGeom prst="rect">
            <a:avLst/>
          </a:prstGeom>
        </p:spPr>
        <p:txBody>
          <a:bodyPr lIns="0" tIns="0" rIns="0" bIns="0" rtlCol="0" anchor="t">
            <a:spAutoFit/>
          </a:bodyPr>
          <a:lstStyle/>
          <a:p>
            <a:pPr>
              <a:lnSpc>
                <a:spcPts val="2552"/>
              </a:lnSpc>
            </a:pPr>
            <a:r>
              <a:rPr lang="en-US" sz="2578">
                <a:solidFill>
                  <a:srgbClr val="FE6D73"/>
                </a:solidFill>
                <a:latin typeface="Kollektif Bold"/>
              </a:rPr>
              <a:t>PRICE ANALYSIS</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2700000">
            <a:off x="-917594" y="-2062214"/>
            <a:ext cx="4943599" cy="2376730"/>
            <a:chOff x="0" y="0"/>
            <a:chExt cx="660400" cy="317500"/>
          </a:xfrm>
        </p:grpSpPr>
        <p:sp>
          <p:nvSpPr>
            <p:cNvPr id="3" name="Freeform 3"/>
            <p:cNvSpPr/>
            <p:nvPr/>
          </p:nvSpPr>
          <p:spPr>
            <a:xfrm>
              <a:off x="0" y="0"/>
              <a:ext cx="660400" cy="317500"/>
            </a:xfrm>
            <a:custGeom>
              <a:avLst/>
              <a:gdLst/>
              <a:ahLst/>
              <a:cxnLst/>
              <a:rect l="l" t="t" r="r" b="b"/>
              <a:pathLst>
                <a:path w="660400" h="3175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8CA9AD"/>
              </a:solidFill>
              <a:prstDash val="solid"/>
              <a:miter/>
            </a:ln>
          </p:spPr>
        </p:sp>
        <p:sp>
          <p:nvSpPr>
            <p:cNvPr id="4" name="TextBox 4"/>
            <p:cNvSpPr txBox="1"/>
            <p:nvPr/>
          </p:nvSpPr>
          <p:spPr>
            <a:xfrm>
              <a:off x="0" y="146050"/>
              <a:ext cx="660400" cy="171450"/>
            </a:xfrm>
            <a:prstGeom prst="rect">
              <a:avLst/>
            </a:prstGeom>
          </p:spPr>
          <p:txBody>
            <a:bodyPr lIns="33867" tIns="33867" rIns="33867" bIns="33867" rtlCol="0" anchor="ctr"/>
            <a:lstStyle/>
            <a:p>
              <a:pPr algn="ctr">
                <a:lnSpc>
                  <a:spcPts val="1702"/>
                </a:lnSpc>
              </a:pPr>
              <a:endParaRPr sz="1200"/>
            </a:p>
          </p:txBody>
        </p:sp>
      </p:grpSp>
      <p:sp>
        <p:nvSpPr>
          <p:cNvPr id="5" name="AutoShape 5"/>
          <p:cNvSpPr/>
          <p:nvPr/>
        </p:nvSpPr>
        <p:spPr>
          <a:xfrm>
            <a:off x="-1226004" y="-1515847"/>
            <a:ext cx="3456811" cy="3421801"/>
          </a:xfrm>
          <a:prstGeom prst="line">
            <a:avLst/>
          </a:prstGeom>
          <a:ln w="28575" cap="flat">
            <a:solidFill>
              <a:srgbClr val="8CA9AD"/>
            </a:solidFill>
            <a:prstDash val="solid"/>
            <a:headEnd type="none" w="sm" len="sm"/>
            <a:tailEnd type="none" w="sm" len="sm"/>
          </a:ln>
        </p:spPr>
      </p:sp>
      <p:sp>
        <p:nvSpPr>
          <p:cNvPr id="6" name="AutoShape 6"/>
          <p:cNvSpPr/>
          <p:nvPr/>
        </p:nvSpPr>
        <p:spPr>
          <a:xfrm>
            <a:off x="-1368634" y="-1307396"/>
            <a:ext cx="3359235" cy="3359235"/>
          </a:xfrm>
          <a:prstGeom prst="line">
            <a:avLst/>
          </a:prstGeom>
          <a:ln w="28575" cap="flat">
            <a:solidFill>
              <a:srgbClr val="8CA9AD"/>
            </a:solidFill>
            <a:prstDash val="solid"/>
            <a:headEnd type="none" w="sm" len="sm"/>
            <a:tailEnd type="none" w="sm" len="sm"/>
          </a:ln>
        </p:spPr>
      </p:sp>
      <p:sp>
        <p:nvSpPr>
          <p:cNvPr id="7" name="AutoShape 7"/>
          <p:cNvSpPr/>
          <p:nvPr/>
        </p:nvSpPr>
        <p:spPr>
          <a:xfrm>
            <a:off x="-1488369" y="-1068417"/>
            <a:ext cx="3244761" cy="3244761"/>
          </a:xfrm>
          <a:prstGeom prst="line">
            <a:avLst/>
          </a:prstGeom>
          <a:ln w="28575" cap="flat">
            <a:solidFill>
              <a:srgbClr val="8CA9AD"/>
            </a:solidFill>
            <a:prstDash val="solid"/>
            <a:headEnd type="none" w="sm" len="sm"/>
            <a:tailEnd type="none" w="sm" len="sm"/>
          </a:ln>
        </p:spPr>
      </p:sp>
      <p:sp>
        <p:nvSpPr>
          <p:cNvPr id="8" name="AutoShape 8"/>
          <p:cNvSpPr/>
          <p:nvPr/>
        </p:nvSpPr>
        <p:spPr>
          <a:xfrm>
            <a:off x="-1572805" y="-810904"/>
            <a:ext cx="3127010" cy="3127010"/>
          </a:xfrm>
          <a:prstGeom prst="line">
            <a:avLst/>
          </a:prstGeom>
          <a:ln w="28575" cap="flat">
            <a:solidFill>
              <a:srgbClr val="8CA9AD"/>
            </a:solidFill>
            <a:prstDash val="solid"/>
            <a:headEnd type="none" w="sm" len="sm"/>
            <a:tailEnd type="none" w="sm" len="sm"/>
          </a:ln>
        </p:spPr>
      </p:sp>
      <p:sp>
        <p:nvSpPr>
          <p:cNvPr id="9" name="AutoShape 9"/>
          <p:cNvSpPr/>
          <p:nvPr/>
        </p:nvSpPr>
        <p:spPr>
          <a:xfrm>
            <a:off x="-1668708" y="-517787"/>
            <a:ext cx="2898449" cy="2898449"/>
          </a:xfrm>
          <a:prstGeom prst="line">
            <a:avLst/>
          </a:prstGeom>
          <a:ln w="28575" cap="flat">
            <a:solidFill>
              <a:srgbClr val="8CA9AD"/>
            </a:solidFill>
            <a:prstDash val="solid"/>
            <a:headEnd type="none" w="sm" len="sm"/>
            <a:tailEnd type="none" w="sm" len="sm"/>
          </a:ln>
        </p:spPr>
      </p:sp>
      <p:sp>
        <p:nvSpPr>
          <p:cNvPr id="10" name="AutoShape 10"/>
          <p:cNvSpPr/>
          <p:nvPr/>
        </p:nvSpPr>
        <p:spPr>
          <a:xfrm>
            <a:off x="-1749254" y="-221972"/>
            <a:ext cx="2642399" cy="2657063"/>
          </a:xfrm>
          <a:prstGeom prst="line">
            <a:avLst/>
          </a:prstGeom>
          <a:ln w="28575" cap="flat">
            <a:solidFill>
              <a:srgbClr val="8CA9AD"/>
            </a:solidFill>
            <a:prstDash val="solid"/>
            <a:headEnd type="none" w="sm" len="sm"/>
            <a:tailEnd type="none" w="sm" len="sm"/>
          </a:ln>
        </p:spPr>
      </p:sp>
      <p:sp>
        <p:nvSpPr>
          <p:cNvPr id="11" name="AutoShape 11"/>
          <p:cNvSpPr/>
          <p:nvPr/>
        </p:nvSpPr>
        <p:spPr>
          <a:xfrm>
            <a:off x="-1732076" y="152451"/>
            <a:ext cx="2251657" cy="2240039"/>
          </a:xfrm>
          <a:prstGeom prst="line">
            <a:avLst/>
          </a:prstGeom>
          <a:ln w="28575" cap="flat">
            <a:solidFill>
              <a:srgbClr val="8CA9AD"/>
            </a:solidFill>
            <a:prstDash val="solid"/>
            <a:headEnd type="none" w="sm" len="sm"/>
            <a:tailEnd type="none" w="sm" len="sm"/>
          </a:ln>
        </p:spPr>
      </p:sp>
      <p:sp>
        <p:nvSpPr>
          <p:cNvPr id="12" name="AutoShape 12"/>
          <p:cNvSpPr/>
          <p:nvPr/>
        </p:nvSpPr>
        <p:spPr>
          <a:xfrm>
            <a:off x="-1673198" y="603840"/>
            <a:ext cx="1752399" cy="1781313"/>
          </a:xfrm>
          <a:prstGeom prst="line">
            <a:avLst/>
          </a:prstGeom>
          <a:ln w="28575" cap="flat">
            <a:solidFill>
              <a:srgbClr val="8CA9AD"/>
            </a:solidFill>
            <a:prstDash val="solid"/>
            <a:headEnd type="none" w="sm" len="sm"/>
            <a:tailEnd type="none" w="sm" len="sm"/>
          </a:ln>
        </p:spPr>
      </p:sp>
      <p:grpSp>
        <p:nvGrpSpPr>
          <p:cNvPr id="13" name="Group 13"/>
          <p:cNvGrpSpPr/>
          <p:nvPr/>
        </p:nvGrpSpPr>
        <p:grpSpPr>
          <a:xfrm rot="-2700000">
            <a:off x="7591229" y="4801230"/>
            <a:ext cx="4943599" cy="2376730"/>
            <a:chOff x="0" y="0"/>
            <a:chExt cx="660400" cy="317500"/>
          </a:xfrm>
        </p:grpSpPr>
        <p:sp>
          <p:nvSpPr>
            <p:cNvPr id="14" name="Freeform 14"/>
            <p:cNvSpPr/>
            <p:nvPr/>
          </p:nvSpPr>
          <p:spPr>
            <a:xfrm>
              <a:off x="0" y="0"/>
              <a:ext cx="660400" cy="317500"/>
            </a:xfrm>
            <a:custGeom>
              <a:avLst/>
              <a:gdLst/>
              <a:ahLst/>
              <a:cxnLst/>
              <a:rect l="l" t="t" r="r" b="b"/>
              <a:pathLst>
                <a:path w="660400" h="3175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8CA9AD"/>
              </a:solidFill>
              <a:prstDash val="solid"/>
              <a:miter/>
            </a:ln>
          </p:spPr>
        </p:sp>
        <p:sp>
          <p:nvSpPr>
            <p:cNvPr id="15" name="TextBox 15"/>
            <p:cNvSpPr txBox="1"/>
            <p:nvPr/>
          </p:nvSpPr>
          <p:spPr>
            <a:xfrm>
              <a:off x="0" y="146050"/>
              <a:ext cx="660400" cy="171450"/>
            </a:xfrm>
            <a:prstGeom prst="rect">
              <a:avLst/>
            </a:prstGeom>
          </p:spPr>
          <p:txBody>
            <a:bodyPr lIns="33867" tIns="33867" rIns="33867" bIns="33867" rtlCol="0" anchor="ctr"/>
            <a:lstStyle/>
            <a:p>
              <a:pPr algn="ctr">
                <a:lnSpc>
                  <a:spcPts val="1702"/>
                </a:lnSpc>
              </a:pPr>
              <a:endParaRPr sz="1200"/>
            </a:p>
          </p:txBody>
        </p:sp>
      </p:grpSp>
      <p:sp>
        <p:nvSpPr>
          <p:cNvPr id="16" name="AutoShape 16"/>
          <p:cNvSpPr/>
          <p:nvPr/>
        </p:nvSpPr>
        <p:spPr>
          <a:xfrm flipV="1">
            <a:off x="9421030" y="5312992"/>
            <a:ext cx="3421801" cy="3456811"/>
          </a:xfrm>
          <a:prstGeom prst="line">
            <a:avLst/>
          </a:prstGeom>
          <a:ln w="28575" cap="flat">
            <a:solidFill>
              <a:srgbClr val="8CA9AD"/>
            </a:solidFill>
            <a:prstDash val="solid"/>
            <a:headEnd type="none" w="sm" len="sm"/>
            <a:tailEnd type="none" w="sm" len="sm"/>
          </a:ln>
        </p:spPr>
      </p:sp>
      <p:sp>
        <p:nvSpPr>
          <p:cNvPr id="17" name="AutoShape 17"/>
          <p:cNvSpPr/>
          <p:nvPr/>
        </p:nvSpPr>
        <p:spPr>
          <a:xfrm flipV="1">
            <a:off x="9629481" y="5553199"/>
            <a:ext cx="3359235" cy="3359235"/>
          </a:xfrm>
          <a:prstGeom prst="line">
            <a:avLst/>
          </a:prstGeom>
          <a:ln w="28575" cap="flat">
            <a:solidFill>
              <a:srgbClr val="8CA9AD"/>
            </a:solidFill>
            <a:prstDash val="solid"/>
            <a:headEnd type="none" w="sm" len="sm"/>
            <a:tailEnd type="none" w="sm" len="sm"/>
          </a:ln>
        </p:spPr>
      </p:sp>
      <p:sp>
        <p:nvSpPr>
          <p:cNvPr id="18" name="AutoShape 18"/>
          <p:cNvSpPr/>
          <p:nvPr/>
        </p:nvSpPr>
        <p:spPr>
          <a:xfrm flipV="1">
            <a:off x="9868460" y="5787408"/>
            <a:ext cx="3244761" cy="3244761"/>
          </a:xfrm>
          <a:prstGeom prst="line">
            <a:avLst/>
          </a:prstGeom>
          <a:ln w="28575" cap="flat">
            <a:solidFill>
              <a:srgbClr val="8CA9AD"/>
            </a:solidFill>
            <a:prstDash val="solid"/>
            <a:headEnd type="none" w="sm" len="sm"/>
            <a:tailEnd type="none" w="sm" len="sm"/>
          </a:ln>
        </p:spPr>
      </p:sp>
      <p:sp>
        <p:nvSpPr>
          <p:cNvPr id="19" name="Freeform 19"/>
          <p:cNvSpPr/>
          <p:nvPr/>
        </p:nvSpPr>
        <p:spPr>
          <a:xfrm>
            <a:off x="1990602" y="1233028"/>
            <a:ext cx="8367042" cy="4939172"/>
          </a:xfrm>
          <a:custGeom>
            <a:avLst/>
            <a:gdLst/>
            <a:ahLst/>
            <a:cxnLst/>
            <a:rect l="l" t="t" r="r" b="b"/>
            <a:pathLst>
              <a:path w="12550563" h="7408758">
                <a:moveTo>
                  <a:pt x="0" y="0"/>
                </a:moveTo>
                <a:lnTo>
                  <a:pt x="12550562" y="0"/>
                </a:lnTo>
                <a:lnTo>
                  <a:pt x="12550562" y="7408758"/>
                </a:lnTo>
                <a:lnTo>
                  <a:pt x="0" y="7408758"/>
                </a:lnTo>
                <a:lnTo>
                  <a:pt x="0" y="0"/>
                </a:lnTo>
                <a:close/>
              </a:path>
            </a:pathLst>
          </a:custGeom>
          <a:blipFill>
            <a:blip r:embed="rId2"/>
            <a:stretch>
              <a:fillRect/>
            </a:stretch>
          </a:blipFill>
        </p:spPr>
      </p:sp>
      <p:sp>
        <p:nvSpPr>
          <p:cNvPr id="20" name="TextBox 20"/>
          <p:cNvSpPr txBox="1"/>
          <p:nvPr/>
        </p:nvSpPr>
        <p:spPr>
          <a:xfrm>
            <a:off x="3827597" y="603841"/>
            <a:ext cx="5101056" cy="333425"/>
          </a:xfrm>
          <a:prstGeom prst="rect">
            <a:avLst/>
          </a:prstGeom>
        </p:spPr>
        <p:txBody>
          <a:bodyPr lIns="0" tIns="0" rIns="0" bIns="0" rtlCol="0" anchor="t">
            <a:spAutoFit/>
          </a:bodyPr>
          <a:lstStyle/>
          <a:p>
            <a:pPr>
              <a:lnSpc>
                <a:spcPts val="2552"/>
              </a:lnSpc>
            </a:pPr>
            <a:r>
              <a:rPr lang="en-US" sz="2578">
                <a:solidFill>
                  <a:srgbClr val="FE6D73"/>
                </a:solidFill>
                <a:latin typeface="Kollektif Bold"/>
              </a:rPr>
              <a:t>PRICE ANALYSIS - VIOLIN PLOT</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2700000">
            <a:off x="-917594" y="-2062214"/>
            <a:ext cx="4943599" cy="2376730"/>
            <a:chOff x="0" y="0"/>
            <a:chExt cx="660400" cy="317500"/>
          </a:xfrm>
        </p:grpSpPr>
        <p:sp>
          <p:nvSpPr>
            <p:cNvPr id="3" name="Freeform 3"/>
            <p:cNvSpPr/>
            <p:nvPr/>
          </p:nvSpPr>
          <p:spPr>
            <a:xfrm>
              <a:off x="0" y="0"/>
              <a:ext cx="660400" cy="317500"/>
            </a:xfrm>
            <a:custGeom>
              <a:avLst/>
              <a:gdLst/>
              <a:ahLst/>
              <a:cxnLst/>
              <a:rect l="l" t="t" r="r" b="b"/>
              <a:pathLst>
                <a:path w="660400" h="3175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8CA9AD"/>
              </a:solidFill>
              <a:prstDash val="solid"/>
              <a:miter/>
            </a:ln>
          </p:spPr>
        </p:sp>
        <p:sp>
          <p:nvSpPr>
            <p:cNvPr id="4" name="TextBox 4"/>
            <p:cNvSpPr txBox="1"/>
            <p:nvPr/>
          </p:nvSpPr>
          <p:spPr>
            <a:xfrm>
              <a:off x="0" y="146050"/>
              <a:ext cx="660400" cy="171450"/>
            </a:xfrm>
            <a:prstGeom prst="rect">
              <a:avLst/>
            </a:prstGeom>
          </p:spPr>
          <p:txBody>
            <a:bodyPr lIns="33867" tIns="33867" rIns="33867" bIns="33867" rtlCol="0" anchor="ctr"/>
            <a:lstStyle/>
            <a:p>
              <a:pPr algn="ctr">
                <a:lnSpc>
                  <a:spcPts val="1702"/>
                </a:lnSpc>
              </a:pPr>
              <a:endParaRPr sz="1200"/>
            </a:p>
          </p:txBody>
        </p:sp>
      </p:grpSp>
      <p:sp>
        <p:nvSpPr>
          <p:cNvPr id="5" name="AutoShape 5"/>
          <p:cNvSpPr/>
          <p:nvPr/>
        </p:nvSpPr>
        <p:spPr>
          <a:xfrm>
            <a:off x="-1226004" y="-1515847"/>
            <a:ext cx="3456811" cy="3421801"/>
          </a:xfrm>
          <a:prstGeom prst="line">
            <a:avLst/>
          </a:prstGeom>
          <a:ln w="28575" cap="flat">
            <a:solidFill>
              <a:srgbClr val="8CA9AD"/>
            </a:solidFill>
            <a:prstDash val="solid"/>
            <a:headEnd type="none" w="sm" len="sm"/>
            <a:tailEnd type="none" w="sm" len="sm"/>
          </a:ln>
        </p:spPr>
      </p:sp>
      <p:sp>
        <p:nvSpPr>
          <p:cNvPr id="6" name="AutoShape 6"/>
          <p:cNvSpPr/>
          <p:nvPr/>
        </p:nvSpPr>
        <p:spPr>
          <a:xfrm>
            <a:off x="-1368634" y="-1307396"/>
            <a:ext cx="3359235" cy="3359235"/>
          </a:xfrm>
          <a:prstGeom prst="line">
            <a:avLst/>
          </a:prstGeom>
          <a:ln w="28575" cap="flat">
            <a:solidFill>
              <a:srgbClr val="8CA9AD"/>
            </a:solidFill>
            <a:prstDash val="solid"/>
            <a:headEnd type="none" w="sm" len="sm"/>
            <a:tailEnd type="none" w="sm" len="sm"/>
          </a:ln>
        </p:spPr>
      </p:sp>
      <p:sp>
        <p:nvSpPr>
          <p:cNvPr id="7" name="AutoShape 7"/>
          <p:cNvSpPr/>
          <p:nvPr/>
        </p:nvSpPr>
        <p:spPr>
          <a:xfrm>
            <a:off x="-1488369" y="-1068417"/>
            <a:ext cx="3244761" cy="3244761"/>
          </a:xfrm>
          <a:prstGeom prst="line">
            <a:avLst/>
          </a:prstGeom>
          <a:ln w="28575" cap="flat">
            <a:solidFill>
              <a:srgbClr val="8CA9AD"/>
            </a:solidFill>
            <a:prstDash val="solid"/>
            <a:headEnd type="none" w="sm" len="sm"/>
            <a:tailEnd type="none" w="sm" len="sm"/>
          </a:ln>
        </p:spPr>
      </p:sp>
      <p:sp>
        <p:nvSpPr>
          <p:cNvPr id="8" name="AutoShape 8"/>
          <p:cNvSpPr/>
          <p:nvPr/>
        </p:nvSpPr>
        <p:spPr>
          <a:xfrm>
            <a:off x="-1572805" y="-810904"/>
            <a:ext cx="3127010" cy="3127010"/>
          </a:xfrm>
          <a:prstGeom prst="line">
            <a:avLst/>
          </a:prstGeom>
          <a:ln w="28575" cap="flat">
            <a:solidFill>
              <a:srgbClr val="8CA9AD"/>
            </a:solidFill>
            <a:prstDash val="solid"/>
            <a:headEnd type="none" w="sm" len="sm"/>
            <a:tailEnd type="none" w="sm" len="sm"/>
          </a:ln>
        </p:spPr>
      </p:sp>
      <p:sp>
        <p:nvSpPr>
          <p:cNvPr id="9" name="AutoShape 9"/>
          <p:cNvSpPr/>
          <p:nvPr/>
        </p:nvSpPr>
        <p:spPr>
          <a:xfrm>
            <a:off x="-1668708" y="-517787"/>
            <a:ext cx="2898449" cy="2898449"/>
          </a:xfrm>
          <a:prstGeom prst="line">
            <a:avLst/>
          </a:prstGeom>
          <a:ln w="28575" cap="flat">
            <a:solidFill>
              <a:srgbClr val="8CA9AD"/>
            </a:solidFill>
            <a:prstDash val="solid"/>
            <a:headEnd type="none" w="sm" len="sm"/>
            <a:tailEnd type="none" w="sm" len="sm"/>
          </a:ln>
        </p:spPr>
      </p:sp>
      <p:sp>
        <p:nvSpPr>
          <p:cNvPr id="10" name="AutoShape 10"/>
          <p:cNvSpPr/>
          <p:nvPr/>
        </p:nvSpPr>
        <p:spPr>
          <a:xfrm>
            <a:off x="-1749254" y="-221972"/>
            <a:ext cx="2642399" cy="2657063"/>
          </a:xfrm>
          <a:prstGeom prst="line">
            <a:avLst/>
          </a:prstGeom>
          <a:ln w="28575" cap="flat">
            <a:solidFill>
              <a:srgbClr val="8CA9AD"/>
            </a:solidFill>
            <a:prstDash val="solid"/>
            <a:headEnd type="none" w="sm" len="sm"/>
            <a:tailEnd type="none" w="sm" len="sm"/>
          </a:ln>
        </p:spPr>
      </p:sp>
      <p:sp>
        <p:nvSpPr>
          <p:cNvPr id="11" name="AutoShape 11"/>
          <p:cNvSpPr/>
          <p:nvPr/>
        </p:nvSpPr>
        <p:spPr>
          <a:xfrm>
            <a:off x="-1732076" y="152451"/>
            <a:ext cx="2251657" cy="2240039"/>
          </a:xfrm>
          <a:prstGeom prst="line">
            <a:avLst/>
          </a:prstGeom>
          <a:ln w="28575" cap="flat">
            <a:solidFill>
              <a:srgbClr val="8CA9AD"/>
            </a:solidFill>
            <a:prstDash val="solid"/>
            <a:headEnd type="none" w="sm" len="sm"/>
            <a:tailEnd type="none" w="sm" len="sm"/>
          </a:ln>
        </p:spPr>
      </p:sp>
      <p:sp>
        <p:nvSpPr>
          <p:cNvPr id="12" name="AutoShape 12"/>
          <p:cNvSpPr/>
          <p:nvPr/>
        </p:nvSpPr>
        <p:spPr>
          <a:xfrm>
            <a:off x="-1673198" y="603840"/>
            <a:ext cx="1752399" cy="1781313"/>
          </a:xfrm>
          <a:prstGeom prst="line">
            <a:avLst/>
          </a:prstGeom>
          <a:ln w="28575" cap="flat">
            <a:solidFill>
              <a:srgbClr val="8CA9AD"/>
            </a:solidFill>
            <a:prstDash val="solid"/>
            <a:headEnd type="none" w="sm" len="sm"/>
            <a:tailEnd type="none" w="sm" len="sm"/>
          </a:ln>
        </p:spPr>
      </p:sp>
      <p:grpSp>
        <p:nvGrpSpPr>
          <p:cNvPr id="13" name="Group 13"/>
          <p:cNvGrpSpPr/>
          <p:nvPr/>
        </p:nvGrpSpPr>
        <p:grpSpPr>
          <a:xfrm rot="-2700000">
            <a:off x="7591229" y="4801230"/>
            <a:ext cx="4943599" cy="2376730"/>
            <a:chOff x="0" y="0"/>
            <a:chExt cx="660400" cy="317500"/>
          </a:xfrm>
        </p:grpSpPr>
        <p:sp>
          <p:nvSpPr>
            <p:cNvPr id="14" name="Freeform 14"/>
            <p:cNvSpPr/>
            <p:nvPr/>
          </p:nvSpPr>
          <p:spPr>
            <a:xfrm>
              <a:off x="0" y="0"/>
              <a:ext cx="660400" cy="317500"/>
            </a:xfrm>
            <a:custGeom>
              <a:avLst/>
              <a:gdLst/>
              <a:ahLst/>
              <a:cxnLst/>
              <a:rect l="l" t="t" r="r" b="b"/>
              <a:pathLst>
                <a:path w="660400" h="3175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8CA9AD"/>
              </a:solidFill>
              <a:prstDash val="solid"/>
              <a:miter/>
            </a:ln>
          </p:spPr>
        </p:sp>
        <p:sp>
          <p:nvSpPr>
            <p:cNvPr id="15" name="TextBox 15"/>
            <p:cNvSpPr txBox="1"/>
            <p:nvPr/>
          </p:nvSpPr>
          <p:spPr>
            <a:xfrm>
              <a:off x="0" y="146050"/>
              <a:ext cx="660400" cy="171450"/>
            </a:xfrm>
            <a:prstGeom prst="rect">
              <a:avLst/>
            </a:prstGeom>
          </p:spPr>
          <p:txBody>
            <a:bodyPr lIns="33867" tIns="33867" rIns="33867" bIns="33867" rtlCol="0" anchor="ctr"/>
            <a:lstStyle/>
            <a:p>
              <a:pPr algn="ctr">
                <a:lnSpc>
                  <a:spcPts val="1702"/>
                </a:lnSpc>
              </a:pPr>
              <a:endParaRPr sz="1200"/>
            </a:p>
          </p:txBody>
        </p:sp>
      </p:grpSp>
      <p:sp>
        <p:nvSpPr>
          <p:cNvPr id="16" name="AutoShape 16"/>
          <p:cNvSpPr/>
          <p:nvPr/>
        </p:nvSpPr>
        <p:spPr>
          <a:xfrm flipV="1">
            <a:off x="9421030" y="5312992"/>
            <a:ext cx="3421801" cy="3456811"/>
          </a:xfrm>
          <a:prstGeom prst="line">
            <a:avLst/>
          </a:prstGeom>
          <a:ln w="28575" cap="flat">
            <a:solidFill>
              <a:srgbClr val="8CA9AD"/>
            </a:solidFill>
            <a:prstDash val="solid"/>
            <a:headEnd type="none" w="sm" len="sm"/>
            <a:tailEnd type="none" w="sm" len="sm"/>
          </a:ln>
        </p:spPr>
      </p:sp>
      <p:sp>
        <p:nvSpPr>
          <p:cNvPr id="17" name="AutoShape 17"/>
          <p:cNvSpPr/>
          <p:nvPr/>
        </p:nvSpPr>
        <p:spPr>
          <a:xfrm flipV="1">
            <a:off x="9629481" y="5553199"/>
            <a:ext cx="3359235" cy="3359235"/>
          </a:xfrm>
          <a:prstGeom prst="line">
            <a:avLst/>
          </a:prstGeom>
          <a:ln w="28575" cap="flat">
            <a:solidFill>
              <a:srgbClr val="8CA9AD"/>
            </a:solidFill>
            <a:prstDash val="solid"/>
            <a:headEnd type="none" w="sm" len="sm"/>
            <a:tailEnd type="none" w="sm" len="sm"/>
          </a:ln>
        </p:spPr>
      </p:sp>
      <p:sp>
        <p:nvSpPr>
          <p:cNvPr id="18" name="AutoShape 18"/>
          <p:cNvSpPr/>
          <p:nvPr/>
        </p:nvSpPr>
        <p:spPr>
          <a:xfrm flipV="1">
            <a:off x="9868460" y="5787408"/>
            <a:ext cx="3244761" cy="3244761"/>
          </a:xfrm>
          <a:prstGeom prst="line">
            <a:avLst/>
          </a:prstGeom>
          <a:ln w="28575" cap="flat">
            <a:solidFill>
              <a:srgbClr val="8CA9AD"/>
            </a:solidFill>
            <a:prstDash val="solid"/>
            <a:headEnd type="none" w="sm" len="sm"/>
            <a:tailEnd type="none" w="sm" len="sm"/>
          </a:ln>
        </p:spPr>
      </p:sp>
      <p:sp>
        <p:nvSpPr>
          <p:cNvPr id="19" name="Freeform 19"/>
          <p:cNvSpPr/>
          <p:nvPr/>
        </p:nvSpPr>
        <p:spPr>
          <a:xfrm>
            <a:off x="1331589" y="1307264"/>
            <a:ext cx="9869155" cy="4864936"/>
          </a:xfrm>
          <a:custGeom>
            <a:avLst/>
            <a:gdLst/>
            <a:ahLst/>
            <a:cxnLst/>
            <a:rect l="l" t="t" r="r" b="b"/>
            <a:pathLst>
              <a:path w="14803732" h="7297404">
                <a:moveTo>
                  <a:pt x="0" y="0"/>
                </a:moveTo>
                <a:lnTo>
                  <a:pt x="14803732" y="0"/>
                </a:lnTo>
                <a:lnTo>
                  <a:pt x="14803732" y="7297404"/>
                </a:lnTo>
                <a:lnTo>
                  <a:pt x="0" y="7297404"/>
                </a:lnTo>
                <a:lnTo>
                  <a:pt x="0" y="0"/>
                </a:lnTo>
                <a:close/>
              </a:path>
            </a:pathLst>
          </a:custGeom>
          <a:blipFill>
            <a:blip r:embed="rId2"/>
            <a:stretch>
              <a:fillRect/>
            </a:stretch>
          </a:blipFill>
        </p:spPr>
      </p:sp>
      <p:sp>
        <p:nvSpPr>
          <p:cNvPr id="20" name="TextBox 20"/>
          <p:cNvSpPr txBox="1"/>
          <p:nvPr/>
        </p:nvSpPr>
        <p:spPr>
          <a:xfrm>
            <a:off x="3916893" y="603841"/>
            <a:ext cx="4698545" cy="333425"/>
          </a:xfrm>
          <a:prstGeom prst="rect">
            <a:avLst/>
          </a:prstGeom>
        </p:spPr>
        <p:txBody>
          <a:bodyPr lIns="0" tIns="0" rIns="0" bIns="0" rtlCol="0" anchor="t">
            <a:spAutoFit/>
          </a:bodyPr>
          <a:lstStyle/>
          <a:p>
            <a:pPr>
              <a:lnSpc>
                <a:spcPts val="2552"/>
              </a:lnSpc>
            </a:pPr>
            <a:r>
              <a:rPr lang="en-US" sz="2578">
                <a:solidFill>
                  <a:srgbClr val="FE6D73"/>
                </a:solidFill>
                <a:latin typeface="Kollektif Bold"/>
              </a:rPr>
              <a:t>PRICE ANALYSIS - BOXPLOT</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2700000">
            <a:off x="-917594" y="-2062214"/>
            <a:ext cx="4943599" cy="2376730"/>
            <a:chOff x="0" y="0"/>
            <a:chExt cx="660400" cy="317500"/>
          </a:xfrm>
        </p:grpSpPr>
        <p:sp>
          <p:nvSpPr>
            <p:cNvPr id="3" name="Freeform 3"/>
            <p:cNvSpPr/>
            <p:nvPr/>
          </p:nvSpPr>
          <p:spPr>
            <a:xfrm>
              <a:off x="0" y="0"/>
              <a:ext cx="660400" cy="317500"/>
            </a:xfrm>
            <a:custGeom>
              <a:avLst/>
              <a:gdLst/>
              <a:ahLst/>
              <a:cxnLst/>
              <a:rect l="l" t="t" r="r" b="b"/>
              <a:pathLst>
                <a:path w="660400" h="3175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8CA9AD"/>
              </a:solidFill>
              <a:prstDash val="solid"/>
              <a:miter/>
            </a:ln>
          </p:spPr>
        </p:sp>
        <p:sp>
          <p:nvSpPr>
            <p:cNvPr id="4" name="TextBox 4"/>
            <p:cNvSpPr txBox="1"/>
            <p:nvPr/>
          </p:nvSpPr>
          <p:spPr>
            <a:xfrm>
              <a:off x="0" y="146050"/>
              <a:ext cx="660400" cy="171450"/>
            </a:xfrm>
            <a:prstGeom prst="rect">
              <a:avLst/>
            </a:prstGeom>
          </p:spPr>
          <p:txBody>
            <a:bodyPr lIns="33867" tIns="33867" rIns="33867" bIns="33867" rtlCol="0" anchor="ctr"/>
            <a:lstStyle/>
            <a:p>
              <a:pPr algn="ctr">
                <a:lnSpc>
                  <a:spcPts val="1702"/>
                </a:lnSpc>
              </a:pPr>
              <a:endParaRPr sz="1200"/>
            </a:p>
          </p:txBody>
        </p:sp>
      </p:grpSp>
      <p:sp>
        <p:nvSpPr>
          <p:cNvPr id="5" name="AutoShape 5"/>
          <p:cNvSpPr/>
          <p:nvPr/>
        </p:nvSpPr>
        <p:spPr>
          <a:xfrm>
            <a:off x="-1226004" y="-1515847"/>
            <a:ext cx="3456811" cy="3421801"/>
          </a:xfrm>
          <a:prstGeom prst="line">
            <a:avLst/>
          </a:prstGeom>
          <a:ln w="28575" cap="flat">
            <a:solidFill>
              <a:srgbClr val="8CA9AD"/>
            </a:solidFill>
            <a:prstDash val="solid"/>
            <a:headEnd type="none" w="sm" len="sm"/>
            <a:tailEnd type="none" w="sm" len="sm"/>
          </a:ln>
        </p:spPr>
      </p:sp>
      <p:sp>
        <p:nvSpPr>
          <p:cNvPr id="6" name="AutoShape 6"/>
          <p:cNvSpPr/>
          <p:nvPr/>
        </p:nvSpPr>
        <p:spPr>
          <a:xfrm>
            <a:off x="-1368634" y="-1307396"/>
            <a:ext cx="3359235" cy="3359235"/>
          </a:xfrm>
          <a:prstGeom prst="line">
            <a:avLst/>
          </a:prstGeom>
          <a:ln w="28575" cap="flat">
            <a:solidFill>
              <a:srgbClr val="8CA9AD"/>
            </a:solidFill>
            <a:prstDash val="solid"/>
            <a:headEnd type="none" w="sm" len="sm"/>
            <a:tailEnd type="none" w="sm" len="sm"/>
          </a:ln>
        </p:spPr>
      </p:sp>
      <p:sp>
        <p:nvSpPr>
          <p:cNvPr id="7" name="AutoShape 7"/>
          <p:cNvSpPr/>
          <p:nvPr/>
        </p:nvSpPr>
        <p:spPr>
          <a:xfrm>
            <a:off x="-1488369" y="-1068417"/>
            <a:ext cx="3244761" cy="3244761"/>
          </a:xfrm>
          <a:prstGeom prst="line">
            <a:avLst/>
          </a:prstGeom>
          <a:ln w="28575" cap="flat">
            <a:solidFill>
              <a:srgbClr val="8CA9AD"/>
            </a:solidFill>
            <a:prstDash val="solid"/>
            <a:headEnd type="none" w="sm" len="sm"/>
            <a:tailEnd type="none" w="sm" len="sm"/>
          </a:ln>
        </p:spPr>
      </p:sp>
      <p:sp>
        <p:nvSpPr>
          <p:cNvPr id="8" name="AutoShape 8"/>
          <p:cNvSpPr/>
          <p:nvPr/>
        </p:nvSpPr>
        <p:spPr>
          <a:xfrm>
            <a:off x="-1572805" y="-810904"/>
            <a:ext cx="3127010" cy="3127010"/>
          </a:xfrm>
          <a:prstGeom prst="line">
            <a:avLst/>
          </a:prstGeom>
          <a:ln w="28575" cap="flat">
            <a:solidFill>
              <a:srgbClr val="8CA9AD"/>
            </a:solidFill>
            <a:prstDash val="solid"/>
            <a:headEnd type="none" w="sm" len="sm"/>
            <a:tailEnd type="none" w="sm" len="sm"/>
          </a:ln>
        </p:spPr>
      </p:sp>
      <p:sp>
        <p:nvSpPr>
          <p:cNvPr id="9" name="AutoShape 9"/>
          <p:cNvSpPr/>
          <p:nvPr/>
        </p:nvSpPr>
        <p:spPr>
          <a:xfrm>
            <a:off x="-1668708" y="-517787"/>
            <a:ext cx="2898449" cy="2898449"/>
          </a:xfrm>
          <a:prstGeom prst="line">
            <a:avLst/>
          </a:prstGeom>
          <a:ln w="28575" cap="flat">
            <a:solidFill>
              <a:srgbClr val="8CA9AD"/>
            </a:solidFill>
            <a:prstDash val="solid"/>
            <a:headEnd type="none" w="sm" len="sm"/>
            <a:tailEnd type="none" w="sm" len="sm"/>
          </a:ln>
        </p:spPr>
      </p:sp>
      <p:sp>
        <p:nvSpPr>
          <p:cNvPr id="10" name="AutoShape 10"/>
          <p:cNvSpPr/>
          <p:nvPr/>
        </p:nvSpPr>
        <p:spPr>
          <a:xfrm>
            <a:off x="-1749254" y="-221972"/>
            <a:ext cx="2642399" cy="2657063"/>
          </a:xfrm>
          <a:prstGeom prst="line">
            <a:avLst/>
          </a:prstGeom>
          <a:ln w="28575" cap="flat">
            <a:solidFill>
              <a:srgbClr val="8CA9AD"/>
            </a:solidFill>
            <a:prstDash val="solid"/>
            <a:headEnd type="none" w="sm" len="sm"/>
            <a:tailEnd type="none" w="sm" len="sm"/>
          </a:ln>
        </p:spPr>
      </p:sp>
      <p:sp>
        <p:nvSpPr>
          <p:cNvPr id="11" name="AutoShape 11"/>
          <p:cNvSpPr/>
          <p:nvPr/>
        </p:nvSpPr>
        <p:spPr>
          <a:xfrm>
            <a:off x="-1732076" y="152451"/>
            <a:ext cx="2251657" cy="2240039"/>
          </a:xfrm>
          <a:prstGeom prst="line">
            <a:avLst/>
          </a:prstGeom>
          <a:ln w="28575" cap="flat">
            <a:solidFill>
              <a:srgbClr val="8CA9AD"/>
            </a:solidFill>
            <a:prstDash val="solid"/>
            <a:headEnd type="none" w="sm" len="sm"/>
            <a:tailEnd type="none" w="sm" len="sm"/>
          </a:ln>
        </p:spPr>
      </p:sp>
      <p:sp>
        <p:nvSpPr>
          <p:cNvPr id="12" name="AutoShape 12"/>
          <p:cNvSpPr/>
          <p:nvPr/>
        </p:nvSpPr>
        <p:spPr>
          <a:xfrm>
            <a:off x="-1673198" y="603840"/>
            <a:ext cx="1752399" cy="1781313"/>
          </a:xfrm>
          <a:prstGeom prst="line">
            <a:avLst/>
          </a:prstGeom>
          <a:ln w="28575" cap="flat">
            <a:solidFill>
              <a:srgbClr val="8CA9AD"/>
            </a:solidFill>
            <a:prstDash val="solid"/>
            <a:headEnd type="none" w="sm" len="sm"/>
            <a:tailEnd type="none" w="sm" len="sm"/>
          </a:ln>
        </p:spPr>
      </p:sp>
      <p:grpSp>
        <p:nvGrpSpPr>
          <p:cNvPr id="13" name="Group 13"/>
          <p:cNvGrpSpPr/>
          <p:nvPr/>
        </p:nvGrpSpPr>
        <p:grpSpPr>
          <a:xfrm rot="-2700000">
            <a:off x="7591229" y="4801230"/>
            <a:ext cx="4943599" cy="2376730"/>
            <a:chOff x="0" y="0"/>
            <a:chExt cx="660400" cy="317500"/>
          </a:xfrm>
        </p:grpSpPr>
        <p:sp>
          <p:nvSpPr>
            <p:cNvPr id="14" name="Freeform 14"/>
            <p:cNvSpPr/>
            <p:nvPr/>
          </p:nvSpPr>
          <p:spPr>
            <a:xfrm>
              <a:off x="0" y="0"/>
              <a:ext cx="660400" cy="317500"/>
            </a:xfrm>
            <a:custGeom>
              <a:avLst/>
              <a:gdLst/>
              <a:ahLst/>
              <a:cxnLst/>
              <a:rect l="l" t="t" r="r" b="b"/>
              <a:pathLst>
                <a:path w="660400" h="3175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8CA9AD"/>
              </a:solidFill>
              <a:prstDash val="solid"/>
              <a:miter/>
            </a:ln>
          </p:spPr>
        </p:sp>
        <p:sp>
          <p:nvSpPr>
            <p:cNvPr id="15" name="TextBox 15"/>
            <p:cNvSpPr txBox="1"/>
            <p:nvPr/>
          </p:nvSpPr>
          <p:spPr>
            <a:xfrm>
              <a:off x="0" y="146050"/>
              <a:ext cx="660400" cy="171450"/>
            </a:xfrm>
            <a:prstGeom prst="rect">
              <a:avLst/>
            </a:prstGeom>
          </p:spPr>
          <p:txBody>
            <a:bodyPr lIns="33867" tIns="33867" rIns="33867" bIns="33867" rtlCol="0" anchor="ctr"/>
            <a:lstStyle/>
            <a:p>
              <a:pPr algn="ctr">
                <a:lnSpc>
                  <a:spcPts val="1702"/>
                </a:lnSpc>
              </a:pPr>
              <a:endParaRPr sz="1200"/>
            </a:p>
          </p:txBody>
        </p:sp>
      </p:grpSp>
      <p:sp>
        <p:nvSpPr>
          <p:cNvPr id="16" name="AutoShape 16"/>
          <p:cNvSpPr/>
          <p:nvPr/>
        </p:nvSpPr>
        <p:spPr>
          <a:xfrm flipV="1">
            <a:off x="9421030" y="5312992"/>
            <a:ext cx="3421801" cy="3456811"/>
          </a:xfrm>
          <a:prstGeom prst="line">
            <a:avLst/>
          </a:prstGeom>
          <a:ln w="28575" cap="flat">
            <a:solidFill>
              <a:srgbClr val="8CA9AD"/>
            </a:solidFill>
            <a:prstDash val="solid"/>
            <a:headEnd type="none" w="sm" len="sm"/>
            <a:tailEnd type="none" w="sm" len="sm"/>
          </a:ln>
        </p:spPr>
      </p:sp>
      <p:sp>
        <p:nvSpPr>
          <p:cNvPr id="17" name="AutoShape 17"/>
          <p:cNvSpPr/>
          <p:nvPr/>
        </p:nvSpPr>
        <p:spPr>
          <a:xfrm flipV="1">
            <a:off x="9629481" y="5553199"/>
            <a:ext cx="3359235" cy="3359235"/>
          </a:xfrm>
          <a:prstGeom prst="line">
            <a:avLst/>
          </a:prstGeom>
          <a:ln w="28575" cap="flat">
            <a:solidFill>
              <a:srgbClr val="8CA9AD"/>
            </a:solidFill>
            <a:prstDash val="solid"/>
            <a:headEnd type="none" w="sm" len="sm"/>
            <a:tailEnd type="none" w="sm" len="sm"/>
          </a:ln>
        </p:spPr>
      </p:sp>
      <p:sp>
        <p:nvSpPr>
          <p:cNvPr id="18" name="AutoShape 18"/>
          <p:cNvSpPr/>
          <p:nvPr/>
        </p:nvSpPr>
        <p:spPr>
          <a:xfrm flipV="1">
            <a:off x="9868460" y="5787408"/>
            <a:ext cx="3244761" cy="3244761"/>
          </a:xfrm>
          <a:prstGeom prst="line">
            <a:avLst/>
          </a:prstGeom>
          <a:ln w="28575" cap="flat">
            <a:solidFill>
              <a:srgbClr val="8CA9AD"/>
            </a:solidFill>
            <a:prstDash val="solid"/>
            <a:headEnd type="none" w="sm" len="sm"/>
            <a:tailEnd type="none" w="sm" len="sm"/>
          </a:ln>
        </p:spPr>
      </p:sp>
      <p:sp>
        <p:nvSpPr>
          <p:cNvPr id="19" name="Freeform 19"/>
          <p:cNvSpPr/>
          <p:nvPr/>
        </p:nvSpPr>
        <p:spPr>
          <a:xfrm>
            <a:off x="2666464" y="1194357"/>
            <a:ext cx="7396565" cy="5438377"/>
          </a:xfrm>
          <a:custGeom>
            <a:avLst/>
            <a:gdLst/>
            <a:ahLst/>
            <a:cxnLst/>
            <a:rect l="l" t="t" r="r" b="b"/>
            <a:pathLst>
              <a:path w="11094847" h="8157566">
                <a:moveTo>
                  <a:pt x="0" y="0"/>
                </a:moveTo>
                <a:lnTo>
                  <a:pt x="11094847" y="0"/>
                </a:lnTo>
                <a:lnTo>
                  <a:pt x="11094847" y="8157566"/>
                </a:lnTo>
                <a:lnTo>
                  <a:pt x="0" y="8157566"/>
                </a:lnTo>
                <a:lnTo>
                  <a:pt x="0" y="0"/>
                </a:lnTo>
                <a:close/>
              </a:path>
            </a:pathLst>
          </a:custGeom>
          <a:blipFill>
            <a:blip r:embed="rId2"/>
            <a:stretch>
              <a:fillRect/>
            </a:stretch>
          </a:blipFill>
        </p:spPr>
      </p:sp>
      <p:sp>
        <p:nvSpPr>
          <p:cNvPr id="20" name="TextBox 20"/>
          <p:cNvSpPr txBox="1"/>
          <p:nvPr/>
        </p:nvSpPr>
        <p:spPr>
          <a:xfrm>
            <a:off x="4015473" y="327568"/>
            <a:ext cx="4698545" cy="666849"/>
          </a:xfrm>
          <a:prstGeom prst="rect">
            <a:avLst/>
          </a:prstGeom>
        </p:spPr>
        <p:txBody>
          <a:bodyPr lIns="0" tIns="0" rIns="0" bIns="0" rtlCol="0" anchor="t">
            <a:spAutoFit/>
          </a:bodyPr>
          <a:lstStyle/>
          <a:p>
            <a:pPr>
              <a:lnSpc>
                <a:spcPts val="2552"/>
              </a:lnSpc>
            </a:pPr>
            <a:r>
              <a:rPr lang="en-US" sz="2578">
                <a:solidFill>
                  <a:srgbClr val="FE6D73"/>
                </a:solidFill>
                <a:latin typeface="Kollektif Bold"/>
              </a:rPr>
              <a:t>PRICE ANALYSIS - BOXPLOT</a:t>
            </a:r>
          </a:p>
          <a:p>
            <a:pPr algn="ctr">
              <a:lnSpc>
                <a:spcPts val="2552"/>
              </a:lnSpc>
            </a:pPr>
            <a:r>
              <a:rPr lang="en-US" sz="2578">
                <a:solidFill>
                  <a:srgbClr val="FE6D73"/>
                </a:solidFill>
                <a:latin typeface="Kollektif Bold"/>
              </a:rPr>
              <a:t>DETECTING OUTLIERS</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2700000">
            <a:off x="-917594" y="-2062214"/>
            <a:ext cx="4943599" cy="2376730"/>
            <a:chOff x="0" y="0"/>
            <a:chExt cx="660400" cy="317500"/>
          </a:xfrm>
        </p:grpSpPr>
        <p:sp>
          <p:nvSpPr>
            <p:cNvPr id="3" name="Freeform 3"/>
            <p:cNvSpPr/>
            <p:nvPr/>
          </p:nvSpPr>
          <p:spPr>
            <a:xfrm>
              <a:off x="0" y="0"/>
              <a:ext cx="660400" cy="317500"/>
            </a:xfrm>
            <a:custGeom>
              <a:avLst/>
              <a:gdLst/>
              <a:ahLst/>
              <a:cxnLst/>
              <a:rect l="l" t="t" r="r" b="b"/>
              <a:pathLst>
                <a:path w="660400" h="3175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8CA9AD"/>
              </a:solidFill>
              <a:prstDash val="solid"/>
              <a:miter/>
            </a:ln>
          </p:spPr>
        </p:sp>
        <p:sp>
          <p:nvSpPr>
            <p:cNvPr id="4" name="TextBox 4"/>
            <p:cNvSpPr txBox="1"/>
            <p:nvPr/>
          </p:nvSpPr>
          <p:spPr>
            <a:xfrm>
              <a:off x="0" y="146050"/>
              <a:ext cx="660400" cy="171450"/>
            </a:xfrm>
            <a:prstGeom prst="rect">
              <a:avLst/>
            </a:prstGeom>
          </p:spPr>
          <p:txBody>
            <a:bodyPr lIns="33867" tIns="33867" rIns="33867" bIns="33867" rtlCol="0" anchor="ctr"/>
            <a:lstStyle/>
            <a:p>
              <a:pPr algn="ctr">
                <a:lnSpc>
                  <a:spcPts val="1702"/>
                </a:lnSpc>
              </a:pPr>
              <a:endParaRPr sz="1200"/>
            </a:p>
          </p:txBody>
        </p:sp>
      </p:grpSp>
      <p:sp>
        <p:nvSpPr>
          <p:cNvPr id="5" name="AutoShape 5"/>
          <p:cNvSpPr/>
          <p:nvPr/>
        </p:nvSpPr>
        <p:spPr>
          <a:xfrm>
            <a:off x="-1226004" y="-1515847"/>
            <a:ext cx="3456811" cy="3421801"/>
          </a:xfrm>
          <a:prstGeom prst="line">
            <a:avLst/>
          </a:prstGeom>
          <a:ln w="28575" cap="flat">
            <a:solidFill>
              <a:srgbClr val="8CA9AD"/>
            </a:solidFill>
            <a:prstDash val="solid"/>
            <a:headEnd type="none" w="sm" len="sm"/>
            <a:tailEnd type="none" w="sm" len="sm"/>
          </a:ln>
        </p:spPr>
      </p:sp>
      <p:sp>
        <p:nvSpPr>
          <p:cNvPr id="6" name="AutoShape 6"/>
          <p:cNvSpPr/>
          <p:nvPr/>
        </p:nvSpPr>
        <p:spPr>
          <a:xfrm>
            <a:off x="-1368634" y="-1307396"/>
            <a:ext cx="3359235" cy="3359235"/>
          </a:xfrm>
          <a:prstGeom prst="line">
            <a:avLst/>
          </a:prstGeom>
          <a:ln w="28575" cap="flat">
            <a:solidFill>
              <a:srgbClr val="8CA9AD"/>
            </a:solidFill>
            <a:prstDash val="solid"/>
            <a:headEnd type="none" w="sm" len="sm"/>
            <a:tailEnd type="none" w="sm" len="sm"/>
          </a:ln>
        </p:spPr>
      </p:sp>
      <p:sp>
        <p:nvSpPr>
          <p:cNvPr id="7" name="AutoShape 7"/>
          <p:cNvSpPr/>
          <p:nvPr/>
        </p:nvSpPr>
        <p:spPr>
          <a:xfrm>
            <a:off x="-1488369" y="-1068417"/>
            <a:ext cx="3244761" cy="3244761"/>
          </a:xfrm>
          <a:prstGeom prst="line">
            <a:avLst/>
          </a:prstGeom>
          <a:ln w="28575" cap="flat">
            <a:solidFill>
              <a:srgbClr val="8CA9AD"/>
            </a:solidFill>
            <a:prstDash val="solid"/>
            <a:headEnd type="none" w="sm" len="sm"/>
            <a:tailEnd type="none" w="sm" len="sm"/>
          </a:ln>
        </p:spPr>
      </p:sp>
      <p:sp>
        <p:nvSpPr>
          <p:cNvPr id="8" name="AutoShape 8"/>
          <p:cNvSpPr/>
          <p:nvPr/>
        </p:nvSpPr>
        <p:spPr>
          <a:xfrm>
            <a:off x="-1572805" y="-810904"/>
            <a:ext cx="3127010" cy="3127010"/>
          </a:xfrm>
          <a:prstGeom prst="line">
            <a:avLst/>
          </a:prstGeom>
          <a:ln w="28575" cap="flat">
            <a:solidFill>
              <a:srgbClr val="8CA9AD"/>
            </a:solidFill>
            <a:prstDash val="solid"/>
            <a:headEnd type="none" w="sm" len="sm"/>
            <a:tailEnd type="none" w="sm" len="sm"/>
          </a:ln>
        </p:spPr>
      </p:sp>
      <p:sp>
        <p:nvSpPr>
          <p:cNvPr id="9" name="AutoShape 9"/>
          <p:cNvSpPr/>
          <p:nvPr/>
        </p:nvSpPr>
        <p:spPr>
          <a:xfrm>
            <a:off x="-1668708" y="-517787"/>
            <a:ext cx="2898449" cy="2898449"/>
          </a:xfrm>
          <a:prstGeom prst="line">
            <a:avLst/>
          </a:prstGeom>
          <a:ln w="28575" cap="flat">
            <a:solidFill>
              <a:srgbClr val="8CA9AD"/>
            </a:solidFill>
            <a:prstDash val="solid"/>
            <a:headEnd type="none" w="sm" len="sm"/>
            <a:tailEnd type="none" w="sm" len="sm"/>
          </a:ln>
        </p:spPr>
      </p:sp>
      <p:sp>
        <p:nvSpPr>
          <p:cNvPr id="10" name="AutoShape 10"/>
          <p:cNvSpPr/>
          <p:nvPr/>
        </p:nvSpPr>
        <p:spPr>
          <a:xfrm>
            <a:off x="-1749254" y="-221972"/>
            <a:ext cx="2642399" cy="2657063"/>
          </a:xfrm>
          <a:prstGeom prst="line">
            <a:avLst/>
          </a:prstGeom>
          <a:ln w="28575" cap="flat">
            <a:solidFill>
              <a:srgbClr val="8CA9AD"/>
            </a:solidFill>
            <a:prstDash val="solid"/>
            <a:headEnd type="none" w="sm" len="sm"/>
            <a:tailEnd type="none" w="sm" len="sm"/>
          </a:ln>
        </p:spPr>
      </p:sp>
      <p:sp>
        <p:nvSpPr>
          <p:cNvPr id="11" name="AutoShape 11"/>
          <p:cNvSpPr/>
          <p:nvPr/>
        </p:nvSpPr>
        <p:spPr>
          <a:xfrm>
            <a:off x="-1732076" y="152451"/>
            <a:ext cx="2251657" cy="2240039"/>
          </a:xfrm>
          <a:prstGeom prst="line">
            <a:avLst/>
          </a:prstGeom>
          <a:ln w="28575" cap="flat">
            <a:solidFill>
              <a:srgbClr val="8CA9AD"/>
            </a:solidFill>
            <a:prstDash val="solid"/>
            <a:headEnd type="none" w="sm" len="sm"/>
            <a:tailEnd type="none" w="sm" len="sm"/>
          </a:ln>
        </p:spPr>
      </p:sp>
      <p:sp>
        <p:nvSpPr>
          <p:cNvPr id="12" name="AutoShape 12"/>
          <p:cNvSpPr/>
          <p:nvPr/>
        </p:nvSpPr>
        <p:spPr>
          <a:xfrm>
            <a:off x="-1673198" y="603840"/>
            <a:ext cx="1752399" cy="1781313"/>
          </a:xfrm>
          <a:prstGeom prst="line">
            <a:avLst/>
          </a:prstGeom>
          <a:ln w="28575" cap="flat">
            <a:solidFill>
              <a:srgbClr val="8CA9AD"/>
            </a:solidFill>
            <a:prstDash val="solid"/>
            <a:headEnd type="none" w="sm" len="sm"/>
            <a:tailEnd type="none" w="sm" len="sm"/>
          </a:ln>
        </p:spPr>
      </p:sp>
      <p:grpSp>
        <p:nvGrpSpPr>
          <p:cNvPr id="13" name="Group 13"/>
          <p:cNvGrpSpPr/>
          <p:nvPr/>
        </p:nvGrpSpPr>
        <p:grpSpPr>
          <a:xfrm rot="-2700000">
            <a:off x="7591229" y="4801230"/>
            <a:ext cx="4943599" cy="2376730"/>
            <a:chOff x="0" y="0"/>
            <a:chExt cx="660400" cy="317500"/>
          </a:xfrm>
        </p:grpSpPr>
        <p:sp>
          <p:nvSpPr>
            <p:cNvPr id="14" name="Freeform 14"/>
            <p:cNvSpPr/>
            <p:nvPr/>
          </p:nvSpPr>
          <p:spPr>
            <a:xfrm>
              <a:off x="0" y="0"/>
              <a:ext cx="660400" cy="317500"/>
            </a:xfrm>
            <a:custGeom>
              <a:avLst/>
              <a:gdLst/>
              <a:ahLst/>
              <a:cxnLst/>
              <a:rect l="l" t="t" r="r" b="b"/>
              <a:pathLst>
                <a:path w="660400" h="3175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8CA9AD"/>
              </a:solidFill>
              <a:prstDash val="solid"/>
              <a:miter/>
            </a:ln>
          </p:spPr>
        </p:sp>
        <p:sp>
          <p:nvSpPr>
            <p:cNvPr id="15" name="TextBox 15"/>
            <p:cNvSpPr txBox="1"/>
            <p:nvPr/>
          </p:nvSpPr>
          <p:spPr>
            <a:xfrm>
              <a:off x="0" y="146050"/>
              <a:ext cx="660400" cy="171450"/>
            </a:xfrm>
            <a:prstGeom prst="rect">
              <a:avLst/>
            </a:prstGeom>
          </p:spPr>
          <p:txBody>
            <a:bodyPr lIns="33867" tIns="33867" rIns="33867" bIns="33867" rtlCol="0" anchor="ctr"/>
            <a:lstStyle/>
            <a:p>
              <a:pPr algn="ctr">
                <a:lnSpc>
                  <a:spcPts val="1702"/>
                </a:lnSpc>
              </a:pPr>
              <a:endParaRPr sz="1200"/>
            </a:p>
          </p:txBody>
        </p:sp>
      </p:grpSp>
      <p:sp>
        <p:nvSpPr>
          <p:cNvPr id="16" name="AutoShape 16"/>
          <p:cNvSpPr/>
          <p:nvPr/>
        </p:nvSpPr>
        <p:spPr>
          <a:xfrm flipV="1">
            <a:off x="9421030" y="5312992"/>
            <a:ext cx="3421801" cy="3456811"/>
          </a:xfrm>
          <a:prstGeom prst="line">
            <a:avLst/>
          </a:prstGeom>
          <a:ln w="28575" cap="flat">
            <a:solidFill>
              <a:srgbClr val="8CA9AD"/>
            </a:solidFill>
            <a:prstDash val="solid"/>
            <a:headEnd type="none" w="sm" len="sm"/>
            <a:tailEnd type="none" w="sm" len="sm"/>
          </a:ln>
        </p:spPr>
      </p:sp>
      <p:sp>
        <p:nvSpPr>
          <p:cNvPr id="17" name="AutoShape 17"/>
          <p:cNvSpPr/>
          <p:nvPr/>
        </p:nvSpPr>
        <p:spPr>
          <a:xfrm flipV="1">
            <a:off x="9629481" y="5553199"/>
            <a:ext cx="3359235" cy="3359235"/>
          </a:xfrm>
          <a:prstGeom prst="line">
            <a:avLst/>
          </a:prstGeom>
          <a:ln w="28575" cap="flat">
            <a:solidFill>
              <a:srgbClr val="8CA9AD"/>
            </a:solidFill>
            <a:prstDash val="solid"/>
            <a:headEnd type="none" w="sm" len="sm"/>
            <a:tailEnd type="none" w="sm" len="sm"/>
          </a:ln>
        </p:spPr>
      </p:sp>
      <p:sp>
        <p:nvSpPr>
          <p:cNvPr id="18" name="AutoShape 18"/>
          <p:cNvSpPr/>
          <p:nvPr/>
        </p:nvSpPr>
        <p:spPr>
          <a:xfrm flipV="1">
            <a:off x="9868460" y="5787408"/>
            <a:ext cx="3244761" cy="3244761"/>
          </a:xfrm>
          <a:prstGeom prst="line">
            <a:avLst/>
          </a:prstGeom>
          <a:ln w="28575" cap="flat">
            <a:solidFill>
              <a:srgbClr val="8CA9AD"/>
            </a:solidFill>
            <a:prstDash val="solid"/>
            <a:headEnd type="none" w="sm" len="sm"/>
            <a:tailEnd type="none" w="sm" len="sm"/>
          </a:ln>
        </p:spPr>
      </p:sp>
      <p:sp>
        <p:nvSpPr>
          <p:cNvPr id="19" name="Freeform 19"/>
          <p:cNvSpPr/>
          <p:nvPr/>
        </p:nvSpPr>
        <p:spPr>
          <a:xfrm>
            <a:off x="1554206" y="1436778"/>
            <a:ext cx="9715973" cy="4735422"/>
          </a:xfrm>
          <a:custGeom>
            <a:avLst/>
            <a:gdLst/>
            <a:ahLst/>
            <a:cxnLst/>
            <a:rect l="l" t="t" r="r" b="b"/>
            <a:pathLst>
              <a:path w="14573959" h="7103133">
                <a:moveTo>
                  <a:pt x="0" y="0"/>
                </a:moveTo>
                <a:lnTo>
                  <a:pt x="14573958" y="0"/>
                </a:lnTo>
                <a:lnTo>
                  <a:pt x="14573958" y="7103133"/>
                </a:lnTo>
                <a:lnTo>
                  <a:pt x="0" y="7103133"/>
                </a:lnTo>
                <a:lnTo>
                  <a:pt x="0" y="0"/>
                </a:lnTo>
                <a:close/>
              </a:path>
            </a:pathLst>
          </a:custGeom>
          <a:blipFill>
            <a:blip r:embed="rId2"/>
            <a:stretch>
              <a:fillRect/>
            </a:stretch>
          </a:blipFill>
        </p:spPr>
      </p:sp>
      <p:sp>
        <p:nvSpPr>
          <p:cNvPr id="20" name="TextBox 20"/>
          <p:cNvSpPr txBox="1"/>
          <p:nvPr/>
        </p:nvSpPr>
        <p:spPr>
          <a:xfrm>
            <a:off x="3439794" y="165642"/>
            <a:ext cx="5614007" cy="1000274"/>
          </a:xfrm>
          <a:prstGeom prst="rect">
            <a:avLst/>
          </a:prstGeom>
        </p:spPr>
        <p:txBody>
          <a:bodyPr lIns="0" tIns="0" rIns="0" bIns="0" rtlCol="0" anchor="t">
            <a:spAutoFit/>
          </a:bodyPr>
          <a:lstStyle/>
          <a:p>
            <a:pPr algn="ctr">
              <a:lnSpc>
                <a:spcPts val="2552"/>
              </a:lnSpc>
            </a:pPr>
            <a:r>
              <a:rPr lang="en-US" sz="2578">
                <a:solidFill>
                  <a:srgbClr val="FE6D73"/>
                </a:solidFill>
                <a:latin typeface="Kollektif Bold"/>
              </a:rPr>
              <a:t>PRICE ANALYSIS - SCATTERPLOT USED TO IDENTIFY REASON BEHIND OUTLIERS</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2700000">
            <a:off x="-917594" y="-2062214"/>
            <a:ext cx="4943599" cy="2376730"/>
            <a:chOff x="0" y="0"/>
            <a:chExt cx="660400" cy="317500"/>
          </a:xfrm>
        </p:grpSpPr>
        <p:sp>
          <p:nvSpPr>
            <p:cNvPr id="3" name="Freeform 3"/>
            <p:cNvSpPr/>
            <p:nvPr/>
          </p:nvSpPr>
          <p:spPr>
            <a:xfrm>
              <a:off x="0" y="0"/>
              <a:ext cx="660400" cy="317500"/>
            </a:xfrm>
            <a:custGeom>
              <a:avLst/>
              <a:gdLst/>
              <a:ahLst/>
              <a:cxnLst/>
              <a:rect l="l" t="t" r="r" b="b"/>
              <a:pathLst>
                <a:path w="660400" h="3175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8CA9AD"/>
              </a:solidFill>
              <a:prstDash val="solid"/>
              <a:miter/>
            </a:ln>
          </p:spPr>
        </p:sp>
        <p:sp>
          <p:nvSpPr>
            <p:cNvPr id="4" name="TextBox 4"/>
            <p:cNvSpPr txBox="1"/>
            <p:nvPr/>
          </p:nvSpPr>
          <p:spPr>
            <a:xfrm>
              <a:off x="0" y="146050"/>
              <a:ext cx="660400" cy="171450"/>
            </a:xfrm>
            <a:prstGeom prst="rect">
              <a:avLst/>
            </a:prstGeom>
          </p:spPr>
          <p:txBody>
            <a:bodyPr lIns="33867" tIns="33867" rIns="33867" bIns="33867" rtlCol="0" anchor="ctr"/>
            <a:lstStyle/>
            <a:p>
              <a:pPr algn="ctr">
                <a:lnSpc>
                  <a:spcPts val="1702"/>
                </a:lnSpc>
              </a:pPr>
              <a:endParaRPr sz="1200"/>
            </a:p>
          </p:txBody>
        </p:sp>
      </p:grpSp>
      <p:sp>
        <p:nvSpPr>
          <p:cNvPr id="5" name="AutoShape 5"/>
          <p:cNvSpPr/>
          <p:nvPr/>
        </p:nvSpPr>
        <p:spPr>
          <a:xfrm>
            <a:off x="-1226004" y="-1515847"/>
            <a:ext cx="3456811" cy="3421801"/>
          </a:xfrm>
          <a:prstGeom prst="line">
            <a:avLst/>
          </a:prstGeom>
          <a:ln w="28575" cap="flat">
            <a:solidFill>
              <a:srgbClr val="8CA9AD"/>
            </a:solidFill>
            <a:prstDash val="solid"/>
            <a:headEnd type="none" w="sm" len="sm"/>
            <a:tailEnd type="none" w="sm" len="sm"/>
          </a:ln>
        </p:spPr>
      </p:sp>
      <p:sp>
        <p:nvSpPr>
          <p:cNvPr id="6" name="AutoShape 6"/>
          <p:cNvSpPr/>
          <p:nvPr/>
        </p:nvSpPr>
        <p:spPr>
          <a:xfrm>
            <a:off x="-1368634" y="-1307396"/>
            <a:ext cx="3359235" cy="3359235"/>
          </a:xfrm>
          <a:prstGeom prst="line">
            <a:avLst/>
          </a:prstGeom>
          <a:ln w="28575" cap="flat">
            <a:solidFill>
              <a:srgbClr val="8CA9AD"/>
            </a:solidFill>
            <a:prstDash val="solid"/>
            <a:headEnd type="none" w="sm" len="sm"/>
            <a:tailEnd type="none" w="sm" len="sm"/>
          </a:ln>
        </p:spPr>
      </p:sp>
      <p:sp>
        <p:nvSpPr>
          <p:cNvPr id="7" name="AutoShape 7"/>
          <p:cNvSpPr/>
          <p:nvPr/>
        </p:nvSpPr>
        <p:spPr>
          <a:xfrm>
            <a:off x="-1488369" y="-1068417"/>
            <a:ext cx="3244761" cy="3244761"/>
          </a:xfrm>
          <a:prstGeom prst="line">
            <a:avLst/>
          </a:prstGeom>
          <a:ln w="28575" cap="flat">
            <a:solidFill>
              <a:srgbClr val="8CA9AD"/>
            </a:solidFill>
            <a:prstDash val="solid"/>
            <a:headEnd type="none" w="sm" len="sm"/>
            <a:tailEnd type="none" w="sm" len="sm"/>
          </a:ln>
        </p:spPr>
      </p:sp>
      <p:sp>
        <p:nvSpPr>
          <p:cNvPr id="8" name="AutoShape 8"/>
          <p:cNvSpPr/>
          <p:nvPr/>
        </p:nvSpPr>
        <p:spPr>
          <a:xfrm>
            <a:off x="-1572805" y="-810904"/>
            <a:ext cx="3127010" cy="3127010"/>
          </a:xfrm>
          <a:prstGeom prst="line">
            <a:avLst/>
          </a:prstGeom>
          <a:ln w="28575" cap="flat">
            <a:solidFill>
              <a:srgbClr val="8CA9AD"/>
            </a:solidFill>
            <a:prstDash val="solid"/>
            <a:headEnd type="none" w="sm" len="sm"/>
            <a:tailEnd type="none" w="sm" len="sm"/>
          </a:ln>
        </p:spPr>
      </p:sp>
      <p:sp>
        <p:nvSpPr>
          <p:cNvPr id="9" name="AutoShape 9"/>
          <p:cNvSpPr/>
          <p:nvPr/>
        </p:nvSpPr>
        <p:spPr>
          <a:xfrm>
            <a:off x="-1668708" y="-517787"/>
            <a:ext cx="2898449" cy="2898449"/>
          </a:xfrm>
          <a:prstGeom prst="line">
            <a:avLst/>
          </a:prstGeom>
          <a:ln w="28575" cap="flat">
            <a:solidFill>
              <a:srgbClr val="8CA9AD"/>
            </a:solidFill>
            <a:prstDash val="solid"/>
            <a:headEnd type="none" w="sm" len="sm"/>
            <a:tailEnd type="none" w="sm" len="sm"/>
          </a:ln>
        </p:spPr>
      </p:sp>
      <p:sp>
        <p:nvSpPr>
          <p:cNvPr id="10" name="AutoShape 10"/>
          <p:cNvSpPr/>
          <p:nvPr/>
        </p:nvSpPr>
        <p:spPr>
          <a:xfrm>
            <a:off x="-1749254" y="-221972"/>
            <a:ext cx="2642399" cy="2657063"/>
          </a:xfrm>
          <a:prstGeom prst="line">
            <a:avLst/>
          </a:prstGeom>
          <a:ln w="28575" cap="flat">
            <a:solidFill>
              <a:srgbClr val="8CA9AD"/>
            </a:solidFill>
            <a:prstDash val="solid"/>
            <a:headEnd type="none" w="sm" len="sm"/>
            <a:tailEnd type="none" w="sm" len="sm"/>
          </a:ln>
        </p:spPr>
      </p:sp>
      <p:sp>
        <p:nvSpPr>
          <p:cNvPr id="11" name="AutoShape 11"/>
          <p:cNvSpPr/>
          <p:nvPr/>
        </p:nvSpPr>
        <p:spPr>
          <a:xfrm>
            <a:off x="-1732076" y="152451"/>
            <a:ext cx="2251657" cy="2240039"/>
          </a:xfrm>
          <a:prstGeom prst="line">
            <a:avLst/>
          </a:prstGeom>
          <a:ln w="28575" cap="flat">
            <a:solidFill>
              <a:srgbClr val="8CA9AD"/>
            </a:solidFill>
            <a:prstDash val="solid"/>
            <a:headEnd type="none" w="sm" len="sm"/>
            <a:tailEnd type="none" w="sm" len="sm"/>
          </a:ln>
        </p:spPr>
      </p:sp>
      <p:sp>
        <p:nvSpPr>
          <p:cNvPr id="12" name="AutoShape 12"/>
          <p:cNvSpPr/>
          <p:nvPr/>
        </p:nvSpPr>
        <p:spPr>
          <a:xfrm>
            <a:off x="-1673198" y="603840"/>
            <a:ext cx="1752399" cy="1781313"/>
          </a:xfrm>
          <a:prstGeom prst="line">
            <a:avLst/>
          </a:prstGeom>
          <a:ln w="28575" cap="flat">
            <a:solidFill>
              <a:srgbClr val="8CA9AD"/>
            </a:solidFill>
            <a:prstDash val="solid"/>
            <a:headEnd type="none" w="sm" len="sm"/>
            <a:tailEnd type="none" w="sm" len="sm"/>
          </a:ln>
        </p:spPr>
      </p:sp>
      <p:grpSp>
        <p:nvGrpSpPr>
          <p:cNvPr id="13" name="Group 13"/>
          <p:cNvGrpSpPr/>
          <p:nvPr/>
        </p:nvGrpSpPr>
        <p:grpSpPr>
          <a:xfrm rot="-2700000">
            <a:off x="7591229" y="4801230"/>
            <a:ext cx="4943599" cy="2376730"/>
            <a:chOff x="0" y="0"/>
            <a:chExt cx="660400" cy="317500"/>
          </a:xfrm>
        </p:grpSpPr>
        <p:sp>
          <p:nvSpPr>
            <p:cNvPr id="14" name="Freeform 14"/>
            <p:cNvSpPr/>
            <p:nvPr/>
          </p:nvSpPr>
          <p:spPr>
            <a:xfrm>
              <a:off x="0" y="0"/>
              <a:ext cx="660400" cy="317500"/>
            </a:xfrm>
            <a:custGeom>
              <a:avLst/>
              <a:gdLst/>
              <a:ahLst/>
              <a:cxnLst/>
              <a:rect l="l" t="t" r="r" b="b"/>
              <a:pathLst>
                <a:path w="660400" h="3175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8CA9AD"/>
              </a:solidFill>
              <a:prstDash val="solid"/>
              <a:miter/>
            </a:ln>
          </p:spPr>
        </p:sp>
        <p:sp>
          <p:nvSpPr>
            <p:cNvPr id="15" name="TextBox 15"/>
            <p:cNvSpPr txBox="1"/>
            <p:nvPr/>
          </p:nvSpPr>
          <p:spPr>
            <a:xfrm>
              <a:off x="0" y="146050"/>
              <a:ext cx="660400" cy="171450"/>
            </a:xfrm>
            <a:prstGeom prst="rect">
              <a:avLst/>
            </a:prstGeom>
          </p:spPr>
          <p:txBody>
            <a:bodyPr lIns="33867" tIns="33867" rIns="33867" bIns="33867" rtlCol="0" anchor="ctr"/>
            <a:lstStyle/>
            <a:p>
              <a:pPr algn="ctr">
                <a:lnSpc>
                  <a:spcPts val="1702"/>
                </a:lnSpc>
              </a:pPr>
              <a:endParaRPr sz="1200"/>
            </a:p>
          </p:txBody>
        </p:sp>
      </p:grpSp>
      <p:sp>
        <p:nvSpPr>
          <p:cNvPr id="16" name="AutoShape 16"/>
          <p:cNvSpPr/>
          <p:nvPr/>
        </p:nvSpPr>
        <p:spPr>
          <a:xfrm flipV="1">
            <a:off x="9421030" y="5312992"/>
            <a:ext cx="3421801" cy="3456811"/>
          </a:xfrm>
          <a:prstGeom prst="line">
            <a:avLst/>
          </a:prstGeom>
          <a:ln w="28575" cap="flat">
            <a:solidFill>
              <a:srgbClr val="8CA9AD"/>
            </a:solidFill>
            <a:prstDash val="solid"/>
            <a:headEnd type="none" w="sm" len="sm"/>
            <a:tailEnd type="none" w="sm" len="sm"/>
          </a:ln>
        </p:spPr>
      </p:sp>
      <p:sp>
        <p:nvSpPr>
          <p:cNvPr id="17" name="AutoShape 17"/>
          <p:cNvSpPr/>
          <p:nvPr/>
        </p:nvSpPr>
        <p:spPr>
          <a:xfrm flipV="1">
            <a:off x="9629481" y="5553199"/>
            <a:ext cx="3359235" cy="3359235"/>
          </a:xfrm>
          <a:prstGeom prst="line">
            <a:avLst/>
          </a:prstGeom>
          <a:ln w="28575" cap="flat">
            <a:solidFill>
              <a:srgbClr val="8CA9AD"/>
            </a:solidFill>
            <a:prstDash val="solid"/>
            <a:headEnd type="none" w="sm" len="sm"/>
            <a:tailEnd type="none" w="sm" len="sm"/>
          </a:ln>
        </p:spPr>
      </p:sp>
      <p:sp>
        <p:nvSpPr>
          <p:cNvPr id="18" name="AutoShape 18"/>
          <p:cNvSpPr/>
          <p:nvPr/>
        </p:nvSpPr>
        <p:spPr>
          <a:xfrm flipV="1">
            <a:off x="9868460" y="5787408"/>
            <a:ext cx="3244761" cy="3244761"/>
          </a:xfrm>
          <a:prstGeom prst="line">
            <a:avLst/>
          </a:prstGeom>
          <a:ln w="28575" cap="flat">
            <a:solidFill>
              <a:srgbClr val="8CA9AD"/>
            </a:solidFill>
            <a:prstDash val="solid"/>
            <a:headEnd type="none" w="sm" len="sm"/>
            <a:tailEnd type="none" w="sm" len="sm"/>
          </a:ln>
        </p:spPr>
      </p:sp>
      <p:sp>
        <p:nvSpPr>
          <p:cNvPr id="19" name="Freeform 19"/>
          <p:cNvSpPr/>
          <p:nvPr/>
        </p:nvSpPr>
        <p:spPr>
          <a:xfrm>
            <a:off x="1756393" y="1137365"/>
            <a:ext cx="8645079" cy="5034835"/>
          </a:xfrm>
          <a:custGeom>
            <a:avLst/>
            <a:gdLst/>
            <a:ahLst/>
            <a:cxnLst/>
            <a:rect l="l" t="t" r="r" b="b"/>
            <a:pathLst>
              <a:path w="12967619" h="7552252">
                <a:moveTo>
                  <a:pt x="0" y="0"/>
                </a:moveTo>
                <a:lnTo>
                  <a:pt x="12967619" y="0"/>
                </a:lnTo>
                <a:lnTo>
                  <a:pt x="12967619" y="7552252"/>
                </a:lnTo>
                <a:lnTo>
                  <a:pt x="0" y="7552252"/>
                </a:lnTo>
                <a:lnTo>
                  <a:pt x="0" y="0"/>
                </a:lnTo>
                <a:close/>
              </a:path>
            </a:pathLst>
          </a:custGeom>
          <a:blipFill>
            <a:blip r:embed="rId2"/>
            <a:stretch>
              <a:fillRect t="-962"/>
            </a:stretch>
          </a:blipFill>
        </p:spPr>
      </p:sp>
      <p:sp>
        <p:nvSpPr>
          <p:cNvPr id="20" name="TextBox 20"/>
          <p:cNvSpPr txBox="1"/>
          <p:nvPr/>
        </p:nvSpPr>
        <p:spPr>
          <a:xfrm>
            <a:off x="3425982" y="491345"/>
            <a:ext cx="5340036" cy="333425"/>
          </a:xfrm>
          <a:prstGeom prst="rect">
            <a:avLst/>
          </a:prstGeom>
        </p:spPr>
        <p:txBody>
          <a:bodyPr lIns="0" tIns="0" rIns="0" bIns="0" rtlCol="0" anchor="t">
            <a:spAutoFit/>
          </a:bodyPr>
          <a:lstStyle/>
          <a:p>
            <a:pPr>
              <a:lnSpc>
                <a:spcPts val="2552"/>
              </a:lnSpc>
            </a:pPr>
            <a:r>
              <a:rPr lang="en-US" sz="2578">
                <a:solidFill>
                  <a:srgbClr val="FE6D73"/>
                </a:solidFill>
                <a:latin typeface="Kollektif Bold"/>
              </a:rPr>
              <a:t> PRICE ANALYSIS - HISTOGRAM</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2700000">
            <a:off x="-917594" y="-2062214"/>
            <a:ext cx="4943599" cy="2376730"/>
            <a:chOff x="0" y="0"/>
            <a:chExt cx="660400" cy="317500"/>
          </a:xfrm>
        </p:grpSpPr>
        <p:sp>
          <p:nvSpPr>
            <p:cNvPr id="3" name="Freeform 3"/>
            <p:cNvSpPr/>
            <p:nvPr/>
          </p:nvSpPr>
          <p:spPr>
            <a:xfrm>
              <a:off x="0" y="0"/>
              <a:ext cx="660400" cy="317500"/>
            </a:xfrm>
            <a:custGeom>
              <a:avLst/>
              <a:gdLst/>
              <a:ahLst/>
              <a:cxnLst/>
              <a:rect l="l" t="t" r="r" b="b"/>
              <a:pathLst>
                <a:path w="660400" h="3175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8CA9AD"/>
              </a:solidFill>
              <a:prstDash val="solid"/>
              <a:miter/>
            </a:ln>
          </p:spPr>
        </p:sp>
        <p:sp>
          <p:nvSpPr>
            <p:cNvPr id="4" name="TextBox 4"/>
            <p:cNvSpPr txBox="1"/>
            <p:nvPr/>
          </p:nvSpPr>
          <p:spPr>
            <a:xfrm>
              <a:off x="0" y="146050"/>
              <a:ext cx="660400" cy="171450"/>
            </a:xfrm>
            <a:prstGeom prst="rect">
              <a:avLst/>
            </a:prstGeom>
          </p:spPr>
          <p:txBody>
            <a:bodyPr lIns="33867" tIns="33867" rIns="33867" bIns="33867" rtlCol="0" anchor="ctr"/>
            <a:lstStyle/>
            <a:p>
              <a:pPr algn="ctr">
                <a:lnSpc>
                  <a:spcPts val="1702"/>
                </a:lnSpc>
              </a:pPr>
              <a:endParaRPr sz="1200"/>
            </a:p>
          </p:txBody>
        </p:sp>
      </p:grpSp>
      <p:sp>
        <p:nvSpPr>
          <p:cNvPr id="5" name="AutoShape 5"/>
          <p:cNvSpPr/>
          <p:nvPr/>
        </p:nvSpPr>
        <p:spPr>
          <a:xfrm>
            <a:off x="-1226004" y="-1515847"/>
            <a:ext cx="3456811" cy="3421801"/>
          </a:xfrm>
          <a:prstGeom prst="line">
            <a:avLst/>
          </a:prstGeom>
          <a:ln w="28575" cap="flat">
            <a:solidFill>
              <a:srgbClr val="8CA9AD"/>
            </a:solidFill>
            <a:prstDash val="solid"/>
            <a:headEnd type="none" w="sm" len="sm"/>
            <a:tailEnd type="none" w="sm" len="sm"/>
          </a:ln>
        </p:spPr>
      </p:sp>
      <p:sp>
        <p:nvSpPr>
          <p:cNvPr id="6" name="AutoShape 6"/>
          <p:cNvSpPr/>
          <p:nvPr/>
        </p:nvSpPr>
        <p:spPr>
          <a:xfrm>
            <a:off x="-1368634" y="-1307396"/>
            <a:ext cx="3359235" cy="3359235"/>
          </a:xfrm>
          <a:prstGeom prst="line">
            <a:avLst/>
          </a:prstGeom>
          <a:ln w="28575" cap="flat">
            <a:solidFill>
              <a:srgbClr val="8CA9AD"/>
            </a:solidFill>
            <a:prstDash val="solid"/>
            <a:headEnd type="none" w="sm" len="sm"/>
            <a:tailEnd type="none" w="sm" len="sm"/>
          </a:ln>
        </p:spPr>
      </p:sp>
      <p:sp>
        <p:nvSpPr>
          <p:cNvPr id="7" name="AutoShape 7"/>
          <p:cNvSpPr/>
          <p:nvPr/>
        </p:nvSpPr>
        <p:spPr>
          <a:xfrm>
            <a:off x="-1488369" y="-1068417"/>
            <a:ext cx="3244761" cy="3244761"/>
          </a:xfrm>
          <a:prstGeom prst="line">
            <a:avLst/>
          </a:prstGeom>
          <a:ln w="28575" cap="flat">
            <a:solidFill>
              <a:srgbClr val="8CA9AD"/>
            </a:solidFill>
            <a:prstDash val="solid"/>
            <a:headEnd type="none" w="sm" len="sm"/>
            <a:tailEnd type="none" w="sm" len="sm"/>
          </a:ln>
        </p:spPr>
      </p:sp>
      <p:sp>
        <p:nvSpPr>
          <p:cNvPr id="8" name="AutoShape 8"/>
          <p:cNvSpPr/>
          <p:nvPr/>
        </p:nvSpPr>
        <p:spPr>
          <a:xfrm>
            <a:off x="-1572805" y="-810904"/>
            <a:ext cx="3127010" cy="3127010"/>
          </a:xfrm>
          <a:prstGeom prst="line">
            <a:avLst/>
          </a:prstGeom>
          <a:ln w="28575" cap="flat">
            <a:solidFill>
              <a:srgbClr val="8CA9AD"/>
            </a:solidFill>
            <a:prstDash val="solid"/>
            <a:headEnd type="none" w="sm" len="sm"/>
            <a:tailEnd type="none" w="sm" len="sm"/>
          </a:ln>
        </p:spPr>
      </p:sp>
      <p:sp>
        <p:nvSpPr>
          <p:cNvPr id="9" name="AutoShape 9"/>
          <p:cNvSpPr/>
          <p:nvPr/>
        </p:nvSpPr>
        <p:spPr>
          <a:xfrm>
            <a:off x="-1668708" y="-517787"/>
            <a:ext cx="2898449" cy="2898449"/>
          </a:xfrm>
          <a:prstGeom prst="line">
            <a:avLst/>
          </a:prstGeom>
          <a:ln w="28575" cap="flat">
            <a:solidFill>
              <a:srgbClr val="8CA9AD"/>
            </a:solidFill>
            <a:prstDash val="solid"/>
            <a:headEnd type="none" w="sm" len="sm"/>
            <a:tailEnd type="none" w="sm" len="sm"/>
          </a:ln>
        </p:spPr>
      </p:sp>
      <p:sp>
        <p:nvSpPr>
          <p:cNvPr id="10" name="AutoShape 10"/>
          <p:cNvSpPr/>
          <p:nvPr/>
        </p:nvSpPr>
        <p:spPr>
          <a:xfrm>
            <a:off x="-1749254" y="-221972"/>
            <a:ext cx="2642399" cy="2657063"/>
          </a:xfrm>
          <a:prstGeom prst="line">
            <a:avLst/>
          </a:prstGeom>
          <a:ln w="28575" cap="flat">
            <a:solidFill>
              <a:srgbClr val="8CA9AD"/>
            </a:solidFill>
            <a:prstDash val="solid"/>
            <a:headEnd type="none" w="sm" len="sm"/>
            <a:tailEnd type="none" w="sm" len="sm"/>
          </a:ln>
        </p:spPr>
      </p:sp>
      <p:sp>
        <p:nvSpPr>
          <p:cNvPr id="11" name="AutoShape 11"/>
          <p:cNvSpPr/>
          <p:nvPr/>
        </p:nvSpPr>
        <p:spPr>
          <a:xfrm>
            <a:off x="-1732076" y="152451"/>
            <a:ext cx="2251657" cy="2240039"/>
          </a:xfrm>
          <a:prstGeom prst="line">
            <a:avLst/>
          </a:prstGeom>
          <a:ln w="28575" cap="flat">
            <a:solidFill>
              <a:srgbClr val="8CA9AD"/>
            </a:solidFill>
            <a:prstDash val="solid"/>
            <a:headEnd type="none" w="sm" len="sm"/>
            <a:tailEnd type="none" w="sm" len="sm"/>
          </a:ln>
        </p:spPr>
      </p:sp>
      <p:sp>
        <p:nvSpPr>
          <p:cNvPr id="12" name="AutoShape 12"/>
          <p:cNvSpPr/>
          <p:nvPr/>
        </p:nvSpPr>
        <p:spPr>
          <a:xfrm>
            <a:off x="-1673198" y="603840"/>
            <a:ext cx="1752399" cy="1781313"/>
          </a:xfrm>
          <a:prstGeom prst="line">
            <a:avLst/>
          </a:prstGeom>
          <a:ln w="28575" cap="flat">
            <a:solidFill>
              <a:srgbClr val="8CA9AD"/>
            </a:solidFill>
            <a:prstDash val="solid"/>
            <a:headEnd type="none" w="sm" len="sm"/>
            <a:tailEnd type="none" w="sm" len="sm"/>
          </a:ln>
        </p:spPr>
      </p:sp>
      <p:grpSp>
        <p:nvGrpSpPr>
          <p:cNvPr id="13" name="Group 13"/>
          <p:cNvGrpSpPr/>
          <p:nvPr/>
        </p:nvGrpSpPr>
        <p:grpSpPr>
          <a:xfrm rot="-2700000">
            <a:off x="7591229" y="4801230"/>
            <a:ext cx="4943599" cy="2376730"/>
            <a:chOff x="0" y="0"/>
            <a:chExt cx="660400" cy="317500"/>
          </a:xfrm>
        </p:grpSpPr>
        <p:sp>
          <p:nvSpPr>
            <p:cNvPr id="14" name="Freeform 14"/>
            <p:cNvSpPr/>
            <p:nvPr/>
          </p:nvSpPr>
          <p:spPr>
            <a:xfrm>
              <a:off x="0" y="0"/>
              <a:ext cx="660400" cy="317500"/>
            </a:xfrm>
            <a:custGeom>
              <a:avLst/>
              <a:gdLst/>
              <a:ahLst/>
              <a:cxnLst/>
              <a:rect l="l" t="t" r="r" b="b"/>
              <a:pathLst>
                <a:path w="660400" h="3175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8CA9AD"/>
              </a:solidFill>
              <a:prstDash val="solid"/>
              <a:miter/>
            </a:ln>
          </p:spPr>
        </p:sp>
        <p:sp>
          <p:nvSpPr>
            <p:cNvPr id="15" name="TextBox 15"/>
            <p:cNvSpPr txBox="1"/>
            <p:nvPr/>
          </p:nvSpPr>
          <p:spPr>
            <a:xfrm>
              <a:off x="0" y="146050"/>
              <a:ext cx="660400" cy="171450"/>
            </a:xfrm>
            <a:prstGeom prst="rect">
              <a:avLst/>
            </a:prstGeom>
          </p:spPr>
          <p:txBody>
            <a:bodyPr lIns="33867" tIns="33867" rIns="33867" bIns="33867" rtlCol="0" anchor="ctr"/>
            <a:lstStyle/>
            <a:p>
              <a:pPr algn="ctr">
                <a:lnSpc>
                  <a:spcPts val="1702"/>
                </a:lnSpc>
              </a:pPr>
              <a:endParaRPr sz="1200"/>
            </a:p>
          </p:txBody>
        </p:sp>
      </p:grpSp>
      <p:sp>
        <p:nvSpPr>
          <p:cNvPr id="16" name="AutoShape 16"/>
          <p:cNvSpPr/>
          <p:nvPr/>
        </p:nvSpPr>
        <p:spPr>
          <a:xfrm flipV="1">
            <a:off x="9421030" y="5312992"/>
            <a:ext cx="3421801" cy="3456811"/>
          </a:xfrm>
          <a:prstGeom prst="line">
            <a:avLst/>
          </a:prstGeom>
          <a:ln w="28575" cap="flat">
            <a:solidFill>
              <a:srgbClr val="8CA9AD"/>
            </a:solidFill>
            <a:prstDash val="solid"/>
            <a:headEnd type="none" w="sm" len="sm"/>
            <a:tailEnd type="none" w="sm" len="sm"/>
          </a:ln>
        </p:spPr>
      </p:sp>
      <p:sp>
        <p:nvSpPr>
          <p:cNvPr id="17" name="AutoShape 17"/>
          <p:cNvSpPr/>
          <p:nvPr/>
        </p:nvSpPr>
        <p:spPr>
          <a:xfrm flipV="1">
            <a:off x="9629481" y="5553199"/>
            <a:ext cx="3359235" cy="3359235"/>
          </a:xfrm>
          <a:prstGeom prst="line">
            <a:avLst/>
          </a:prstGeom>
          <a:ln w="28575" cap="flat">
            <a:solidFill>
              <a:srgbClr val="8CA9AD"/>
            </a:solidFill>
            <a:prstDash val="solid"/>
            <a:headEnd type="none" w="sm" len="sm"/>
            <a:tailEnd type="none" w="sm" len="sm"/>
          </a:ln>
        </p:spPr>
      </p:sp>
      <p:sp>
        <p:nvSpPr>
          <p:cNvPr id="18" name="AutoShape 18"/>
          <p:cNvSpPr/>
          <p:nvPr/>
        </p:nvSpPr>
        <p:spPr>
          <a:xfrm flipV="1">
            <a:off x="9868460" y="5787408"/>
            <a:ext cx="3244761" cy="3244761"/>
          </a:xfrm>
          <a:prstGeom prst="line">
            <a:avLst/>
          </a:prstGeom>
          <a:ln w="28575" cap="flat">
            <a:solidFill>
              <a:srgbClr val="8CA9AD"/>
            </a:solidFill>
            <a:prstDash val="solid"/>
            <a:headEnd type="none" w="sm" len="sm"/>
            <a:tailEnd type="none" w="sm" len="sm"/>
          </a:ln>
        </p:spPr>
      </p:sp>
      <p:sp>
        <p:nvSpPr>
          <p:cNvPr id="19" name="Freeform 19"/>
          <p:cNvSpPr/>
          <p:nvPr/>
        </p:nvSpPr>
        <p:spPr>
          <a:xfrm>
            <a:off x="1990602" y="1166604"/>
            <a:ext cx="8784842" cy="5205833"/>
          </a:xfrm>
          <a:custGeom>
            <a:avLst/>
            <a:gdLst/>
            <a:ahLst/>
            <a:cxnLst/>
            <a:rect l="l" t="t" r="r" b="b"/>
            <a:pathLst>
              <a:path w="13177263" h="7808749">
                <a:moveTo>
                  <a:pt x="0" y="0"/>
                </a:moveTo>
                <a:lnTo>
                  <a:pt x="13177263" y="0"/>
                </a:lnTo>
                <a:lnTo>
                  <a:pt x="13177263" y="7808749"/>
                </a:lnTo>
                <a:lnTo>
                  <a:pt x="0" y="7808749"/>
                </a:lnTo>
                <a:lnTo>
                  <a:pt x="0" y="0"/>
                </a:lnTo>
                <a:close/>
              </a:path>
            </a:pathLst>
          </a:custGeom>
          <a:blipFill>
            <a:blip r:embed="rId2"/>
            <a:stretch>
              <a:fillRect/>
            </a:stretch>
          </a:blipFill>
        </p:spPr>
      </p:sp>
      <p:sp>
        <p:nvSpPr>
          <p:cNvPr id="20" name="TextBox 20"/>
          <p:cNvSpPr txBox="1"/>
          <p:nvPr/>
        </p:nvSpPr>
        <p:spPr>
          <a:xfrm>
            <a:off x="2747948" y="491345"/>
            <a:ext cx="7315080" cy="333425"/>
          </a:xfrm>
          <a:prstGeom prst="rect">
            <a:avLst/>
          </a:prstGeom>
        </p:spPr>
        <p:txBody>
          <a:bodyPr lIns="0" tIns="0" rIns="0" bIns="0" rtlCol="0" anchor="t">
            <a:spAutoFit/>
          </a:bodyPr>
          <a:lstStyle/>
          <a:p>
            <a:pPr>
              <a:lnSpc>
                <a:spcPts val="2552"/>
              </a:lnSpc>
            </a:pPr>
            <a:r>
              <a:rPr lang="en-US" sz="2578">
                <a:solidFill>
                  <a:srgbClr val="FE6D73"/>
                </a:solidFill>
                <a:latin typeface="Kollektif Bold"/>
              </a:rPr>
              <a:t>CUSTOMER FEEDBACK ANALYSIS - BARPLOT</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2700000">
            <a:off x="-917594" y="-2062214"/>
            <a:ext cx="4943599" cy="2376730"/>
            <a:chOff x="0" y="0"/>
            <a:chExt cx="660400" cy="317500"/>
          </a:xfrm>
        </p:grpSpPr>
        <p:sp>
          <p:nvSpPr>
            <p:cNvPr id="3" name="Freeform 3"/>
            <p:cNvSpPr/>
            <p:nvPr/>
          </p:nvSpPr>
          <p:spPr>
            <a:xfrm>
              <a:off x="0" y="0"/>
              <a:ext cx="660400" cy="317500"/>
            </a:xfrm>
            <a:custGeom>
              <a:avLst/>
              <a:gdLst/>
              <a:ahLst/>
              <a:cxnLst/>
              <a:rect l="l" t="t" r="r" b="b"/>
              <a:pathLst>
                <a:path w="660400" h="3175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8CA9AD"/>
              </a:solidFill>
              <a:prstDash val="solid"/>
              <a:miter/>
            </a:ln>
          </p:spPr>
        </p:sp>
        <p:sp>
          <p:nvSpPr>
            <p:cNvPr id="4" name="TextBox 4"/>
            <p:cNvSpPr txBox="1"/>
            <p:nvPr/>
          </p:nvSpPr>
          <p:spPr>
            <a:xfrm>
              <a:off x="0" y="146050"/>
              <a:ext cx="660400" cy="171450"/>
            </a:xfrm>
            <a:prstGeom prst="rect">
              <a:avLst/>
            </a:prstGeom>
          </p:spPr>
          <p:txBody>
            <a:bodyPr lIns="33867" tIns="33867" rIns="33867" bIns="33867" rtlCol="0" anchor="ctr"/>
            <a:lstStyle/>
            <a:p>
              <a:pPr algn="ctr">
                <a:lnSpc>
                  <a:spcPts val="1702"/>
                </a:lnSpc>
              </a:pPr>
              <a:endParaRPr sz="1200"/>
            </a:p>
          </p:txBody>
        </p:sp>
      </p:grpSp>
      <p:sp>
        <p:nvSpPr>
          <p:cNvPr id="5" name="AutoShape 5"/>
          <p:cNvSpPr/>
          <p:nvPr/>
        </p:nvSpPr>
        <p:spPr>
          <a:xfrm>
            <a:off x="-1226004" y="-1515847"/>
            <a:ext cx="3456811" cy="3421801"/>
          </a:xfrm>
          <a:prstGeom prst="line">
            <a:avLst/>
          </a:prstGeom>
          <a:ln w="28575" cap="flat">
            <a:solidFill>
              <a:srgbClr val="8CA9AD"/>
            </a:solidFill>
            <a:prstDash val="solid"/>
            <a:headEnd type="none" w="sm" len="sm"/>
            <a:tailEnd type="none" w="sm" len="sm"/>
          </a:ln>
        </p:spPr>
      </p:sp>
      <p:sp>
        <p:nvSpPr>
          <p:cNvPr id="6" name="AutoShape 6"/>
          <p:cNvSpPr/>
          <p:nvPr/>
        </p:nvSpPr>
        <p:spPr>
          <a:xfrm>
            <a:off x="-1368634" y="-1307396"/>
            <a:ext cx="3359235" cy="3359235"/>
          </a:xfrm>
          <a:prstGeom prst="line">
            <a:avLst/>
          </a:prstGeom>
          <a:ln w="28575" cap="flat">
            <a:solidFill>
              <a:srgbClr val="8CA9AD"/>
            </a:solidFill>
            <a:prstDash val="solid"/>
            <a:headEnd type="none" w="sm" len="sm"/>
            <a:tailEnd type="none" w="sm" len="sm"/>
          </a:ln>
        </p:spPr>
      </p:sp>
      <p:sp>
        <p:nvSpPr>
          <p:cNvPr id="7" name="AutoShape 7"/>
          <p:cNvSpPr/>
          <p:nvPr/>
        </p:nvSpPr>
        <p:spPr>
          <a:xfrm>
            <a:off x="-1488369" y="-1068417"/>
            <a:ext cx="3244761" cy="3244761"/>
          </a:xfrm>
          <a:prstGeom prst="line">
            <a:avLst/>
          </a:prstGeom>
          <a:ln w="28575" cap="flat">
            <a:solidFill>
              <a:srgbClr val="8CA9AD"/>
            </a:solidFill>
            <a:prstDash val="solid"/>
            <a:headEnd type="none" w="sm" len="sm"/>
            <a:tailEnd type="none" w="sm" len="sm"/>
          </a:ln>
        </p:spPr>
      </p:sp>
      <p:sp>
        <p:nvSpPr>
          <p:cNvPr id="8" name="AutoShape 8"/>
          <p:cNvSpPr/>
          <p:nvPr/>
        </p:nvSpPr>
        <p:spPr>
          <a:xfrm>
            <a:off x="-1572805" y="-810904"/>
            <a:ext cx="3127010" cy="3127010"/>
          </a:xfrm>
          <a:prstGeom prst="line">
            <a:avLst/>
          </a:prstGeom>
          <a:ln w="28575" cap="flat">
            <a:solidFill>
              <a:srgbClr val="8CA9AD"/>
            </a:solidFill>
            <a:prstDash val="solid"/>
            <a:headEnd type="none" w="sm" len="sm"/>
            <a:tailEnd type="none" w="sm" len="sm"/>
          </a:ln>
        </p:spPr>
      </p:sp>
      <p:sp>
        <p:nvSpPr>
          <p:cNvPr id="9" name="AutoShape 9"/>
          <p:cNvSpPr/>
          <p:nvPr/>
        </p:nvSpPr>
        <p:spPr>
          <a:xfrm>
            <a:off x="-1668708" y="-517787"/>
            <a:ext cx="2898449" cy="2898449"/>
          </a:xfrm>
          <a:prstGeom prst="line">
            <a:avLst/>
          </a:prstGeom>
          <a:ln w="28575" cap="flat">
            <a:solidFill>
              <a:srgbClr val="8CA9AD"/>
            </a:solidFill>
            <a:prstDash val="solid"/>
            <a:headEnd type="none" w="sm" len="sm"/>
            <a:tailEnd type="none" w="sm" len="sm"/>
          </a:ln>
        </p:spPr>
      </p:sp>
      <p:sp>
        <p:nvSpPr>
          <p:cNvPr id="10" name="AutoShape 10"/>
          <p:cNvSpPr/>
          <p:nvPr/>
        </p:nvSpPr>
        <p:spPr>
          <a:xfrm>
            <a:off x="-1749254" y="-221972"/>
            <a:ext cx="2642399" cy="2657063"/>
          </a:xfrm>
          <a:prstGeom prst="line">
            <a:avLst/>
          </a:prstGeom>
          <a:ln w="28575" cap="flat">
            <a:solidFill>
              <a:srgbClr val="8CA9AD"/>
            </a:solidFill>
            <a:prstDash val="solid"/>
            <a:headEnd type="none" w="sm" len="sm"/>
            <a:tailEnd type="none" w="sm" len="sm"/>
          </a:ln>
        </p:spPr>
      </p:sp>
      <p:sp>
        <p:nvSpPr>
          <p:cNvPr id="11" name="AutoShape 11"/>
          <p:cNvSpPr/>
          <p:nvPr/>
        </p:nvSpPr>
        <p:spPr>
          <a:xfrm>
            <a:off x="-1732076" y="152451"/>
            <a:ext cx="2251657" cy="2240039"/>
          </a:xfrm>
          <a:prstGeom prst="line">
            <a:avLst/>
          </a:prstGeom>
          <a:ln w="28575" cap="flat">
            <a:solidFill>
              <a:srgbClr val="8CA9AD"/>
            </a:solidFill>
            <a:prstDash val="solid"/>
            <a:headEnd type="none" w="sm" len="sm"/>
            <a:tailEnd type="none" w="sm" len="sm"/>
          </a:ln>
        </p:spPr>
      </p:sp>
      <p:sp>
        <p:nvSpPr>
          <p:cNvPr id="12" name="AutoShape 12"/>
          <p:cNvSpPr/>
          <p:nvPr/>
        </p:nvSpPr>
        <p:spPr>
          <a:xfrm>
            <a:off x="-1673198" y="603840"/>
            <a:ext cx="1752399" cy="1781313"/>
          </a:xfrm>
          <a:prstGeom prst="line">
            <a:avLst/>
          </a:prstGeom>
          <a:ln w="28575" cap="flat">
            <a:solidFill>
              <a:srgbClr val="8CA9AD"/>
            </a:solidFill>
            <a:prstDash val="solid"/>
            <a:headEnd type="none" w="sm" len="sm"/>
            <a:tailEnd type="none" w="sm" len="sm"/>
          </a:ln>
        </p:spPr>
      </p:sp>
      <p:grpSp>
        <p:nvGrpSpPr>
          <p:cNvPr id="13" name="Group 13"/>
          <p:cNvGrpSpPr/>
          <p:nvPr/>
        </p:nvGrpSpPr>
        <p:grpSpPr>
          <a:xfrm rot="-2700000">
            <a:off x="7591229" y="4801230"/>
            <a:ext cx="4943599" cy="2376730"/>
            <a:chOff x="0" y="0"/>
            <a:chExt cx="660400" cy="317500"/>
          </a:xfrm>
        </p:grpSpPr>
        <p:sp>
          <p:nvSpPr>
            <p:cNvPr id="14" name="Freeform 14"/>
            <p:cNvSpPr/>
            <p:nvPr/>
          </p:nvSpPr>
          <p:spPr>
            <a:xfrm>
              <a:off x="0" y="0"/>
              <a:ext cx="660400" cy="317500"/>
            </a:xfrm>
            <a:custGeom>
              <a:avLst/>
              <a:gdLst/>
              <a:ahLst/>
              <a:cxnLst/>
              <a:rect l="l" t="t" r="r" b="b"/>
              <a:pathLst>
                <a:path w="660400" h="3175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8CA9AD"/>
              </a:solidFill>
              <a:prstDash val="solid"/>
              <a:miter/>
            </a:ln>
          </p:spPr>
        </p:sp>
        <p:sp>
          <p:nvSpPr>
            <p:cNvPr id="15" name="TextBox 15"/>
            <p:cNvSpPr txBox="1"/>
            <p:nvPr/>
          </p:nvSpPr>
          <p:spPr>
            <a:xfrm>
              <a:off x="0" y="146050"/>
              <a:ext cx="660400" cy="171450"/>
            </a:xfrm>
            <a:prstGeom prst="rect">
              <a:avLst/>
            </a:prstGeom>
          </p:spPr>
          <p:txBody>
            <a:bodyPr lIns="33867" tIns="33867" rIns="33867" bIns="33867" rtlCol="0" anchor="ctr"/>
            <a:lstStyle/>
            <a:p>
              <a:pPr algn="ctr">
                <a:lnSpc>
                  <a:spcPts val="1702"/>
                </a:lnSpc>
              </a:pPr>
              <a:endParaRPr sz="1200"/>
            </a:p>
          </p:txBody>
        </p:sp>
      </p:grpSp>
      <p:sp>
        <p:nvSpPr>
          <p:cNvPr id="16" name="AutoShape 16"/>
          <p:cNvSpPr/>
          <p:nvPr/>
        </p:nvSpPr>
        <p:spPr>
          <a:xfrm flipV="1">
            <a:off x="9421030" y="5312992"/>
            <a:ext cx="3421801" cy="3456811"/>
          </a:xfrm>
          <a:prstGeom prst="line">
            <a:avLst/>
          </a:prstGeom>
          <a:ln w="28575" cap="flat">
            <a:solidFill>
              <a:srgbClr val="8CA9AD"/>
            </a:solidFill>
            <a:prstDash val="solid"/>
            <a:headEnd type="none" w="sm" len="sm"/>
            <a:tailEnd type="none" w="sm" len="sm"/>
          </a:ln>
        </p:spPr>
      </p:sp>
      <p:sp>
        <p:nvSpPr>
          <p:cNvPr id="17" name="AutoShape 17"/>
          <p:cNvSpPr/>
          <p:nvPr/>
        </p:nvSpPr>
        <p:spPr>
          <a:xfrm flipV="1">
            <a:off x="9629481" y="5553199"/>
            <a:ext cx="3359235" cy="3359235"/>
          </a:xfrm>
          <a:prstGeom prst="line">
            <a:avLst/>
          </a:prstGeom>
          <a:ln w="28575" cap="flat">
            <a:solidFill>
              <a:srgbClr val="8CA9AD"/>
            </a:solidFill>
            <a:prstDash val="solid"/>
            <a:headEnd type="none" w="sm" len="sm"/>
            <a:tailEnd type="none" w="sm" len="sm"/>
          </a:ln>
        </p:spPr>
      </p:sp>
      <p:sp>
        <p:nvSpPr>
          <p:cNvPr id="18" name="AutoShape 18"/>
          <p:cNvSpPr/>
          <p:nvPr/>
        </p:nvSpPr>
        <p:spPr>
          <a:xfrm flipV="1">
            <a:off x="9868460" y="5787408"/>
            <a:ext cx="3244761" cy="3244761"/>
          </a:xfrm>
          <a:prstGeom prst="line">
            <a:avLst/>
          </a:prstGeom>
          <a:ln w="28575" cap="flat">
            <a:solidFill>
              <a:srgbClr val="8CA9AD"/>
            </a:solidFill>
            <a:prstDash val="solid"/>
            <a:headEnd type="none" w="sm" len="sm"/>
            <a:tailEnd type="none" w="sm" len="sm"/>
          </a:ln>
        </p:spPr>
      </p:sp>
      <p:sp>
        <p:nvSpPr>
          <p:cNvPr id="19" name="Freeform 19"/>
          <p:cNvSpPr/>
          <p:nvPr/>
        </p:nvSpPr>
        <p:spPr>
          <a:xfrm>
            <a:off x="1756392" y="1124770"/>
            <a:ext cx="9050549" cy="5276193"/>
          </a:xfrm>
          <a:custGeom>
            <a:avLst/>
            <a:gdLst/>
            <a:ahLst/>
            <a:cxnLst/>
            <a:rect l="l" t="t" r="r" b="b"/>
            <a:pathLst>
              <a:path w="13575823" h="7914290">
                <a:moveTo>
                  <a:pt x="0" y="0"/>
                </a:moveTo>
                <a:lnTo>
                  <a:pt x="13575824" y="0"/>
                </a:lnTo>
                <a:lnTo>
                  <a:pt x="13575824" y="7914290"/>
                </a:lnTo>
                <a:lnTo>
                  <a:pt x="0" y="7914290"/>
                </a:lnTo>
                <a:lnTo>
                  <a:pt x="0" y="0"/>
                </a:lnTo>
                <a:close/>
              </a:path>
            </a:pathLst>
          </a:custGeom>
          <a:blipFill>
            <a:blip r:embed="rId2"/>
            <a:stretch>
              <a:fillRect/>
            </a:stretch>
          </a:blipFill>
        </p:spPr>
      </p:sp>
      <p:sp>
        <p:nvSpPr>
          <p:cNvPr id="20" name="TextBox 20"/>
          <p:cNvSpPr txBox="1"/>
          <p:nvPr/>
        </p:nvSpPr>
        <p:spPr>
          <a:xfrm>
            <a:off x="2477573" y="491345"/>
            <a:ext cx="8154161" cy="333425"/>
          </a:xfrm>
          <a:prstGeom prst="rect">
            <a:avLst/>
          </a:prstGeom>
        </p:spPr>
        <p:txBody>
          <a:bodyPr lIns="0" tIns="0" rIns="0" bIns="0" rtlCol="0" anchor="t">
            <a:spAutoFit/>
          </a:bodyPr>
          <a:lstStyle/>
          <a:p>
            <a:pPr>
              <a:lnSpc>
                <a:spcPts val="2552"/>
              </a:lnSpc>
            </a:pPr>
            <a:r>
              <a:rPr lang="en-US" sz="2578">
                <a:solidFill>
                  <a:srgbClr val="FE6D73"/>
                </a:solidFill>
                <a:latin typeface="Kollektif Bold"/>
              </a:rPr>
              <a:t>CUSTOMER FEEDBACK ANALYSIS - SCATTERPLOT</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A50A452-BB7F-5D79-4A0F-6D9B023509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04800"/>
            <a:ext cx="12511257" cy="7162800"/>
          </a:xfrm>
          <a:prstGeom prst="rect">
            <a:avLst/>
          </a:prstGeom>
        </p:spPr>
      </p:pic>
      <p:sp>
        <p:nvSpPr>
          <p:cNvPr id="10" name="Freeform: Shape 9">
            <a:extLst>
              <a:ext uri="{FF2B5EF4-FFF2-40B4-BE49-F238E27FC236}">
                <a16:creationId xmlns:a16="http://schemas.microsoft.com/office/drawing/2014/main" id="{7B409635-9417-69B3-F196-A3FBF50B7E98}"/>
              </a:ext>
            </a:extLst>
          </p:cNvPr>
          <p:cNvSpPr/>
          <p:nvPr/>
        </p:nvSpPr>
        <p:spPr>
          <a:xfrm rot="5400000">
            <a:off x="-116571713" y="-45681902"/>
            <a:ext cx="231924225" cy="106451403"/>
          </a:xfrm>
          <a:custGeom>
            <a:avLst/>
            <a:gdLst/>
            <a:ahLst/>
            <a:cxnLst/>
            <a:rect l="l" t="t" r="r" b="b"/>
            <a:pathLst>
              <a:path w="12618720" h="7162800">
                <a:moveTo>
                  <a:pt x="9382045" y="3210610"/>
                </a:moveTo>
                <a:lnTo>
                  <a:pt x="9595986" y="3210610"/>
                </a:lnTo>
                <a:cubicBezTo>
                  <a:pt x="9669780" y="3210610"/>
                  <a:pt x="9721405" y="3222857"/>
                  <a:pt x="9750860" y="3247352"/>
                </a:cubicBezTo>
                <a:cubicBezTo>
                  <a:pt x="9780316" y="3271846"/>
                  <a:pt x="9795043" y="3304247"/>
                  <a:pt x="9795043" y="3344555"/>
                </a:cubicBezTo>
                <a:cubicBezTo>
                  <a:pt x="9795043" y="3387963"/>
                  <a:pt x="9780161" y="3422535"/>
                  <a:pt x="9750395" y="3448270"/>
                </a:cubicBezTo>
                <a:cubicBezTo>
                  <a:pt x="9720629" y="3474004"/>
                  <a:pt x="9669470" y="3486872"/>
                  <a:pt x="9596916" y="3486872"/>
                </a:cubicBezTo>
                <a:lnTo>
                  <a:pt x="9382045" y="3486872"/>
                </a:lnTo>
                <a:close/>
                <a:moveTo>
                  <a:pt x="6305471" y="3210610"/>
                </a:moveTo>
                <a:lnTo>
                  <a:pt x="6519411" y="3210610"/>
                </a:lnTo>
                <a:cubicBezTo>
                  <a:pt x="6593205" y="3210610"/>
                  <a:pt x="6644830" y="3222857"/>
                  <a:pt x="6674285" y="3247352"/>
                </a:cubicBezTo>
                <a:cubicBezTo>
                  <a:pt x="6703741" y="3271846"/>
                  <a:pt x="6718469" y="3304247"/>
                  <a:pt x="6718469" y="3344555"/>
                </a:cubicBezTo>
                <a:cubicBezTo>
                  <a:pt x="6718469" y="3387963"/>
                  <a:pt x="6703586" y="3422535"/>
                  <a:pt x="6673820" y="3448270"/>
                </a:cubicBezTo>
                <a:cubicBezTo>
                  <a:pt x="6644055" y="3474004"/>
                  <a:pt x="6592895" y="3486872"/>
                  <a:pt x="6520341" y="3486872"/>
                </a:cubicBezTo>
                <a:lnTo>
                  <a:pt x="6305471" y="3486872"/>
                </a:lnTo>
                <a:close/>
                <a:moveTo>
                  <a:pt x="2146004" y="2769706"/>
                </a:moveTo>
                <a:lnTo>
                  <a:pt x="2296518" y="3259909"/>
                </a:lnTo>
                <a:lnTo>
                  <a:pt x="1997059" y="3259909"/>
                </a:lnTo>
                <a:close/>
                <a:moveTo>
                  <a:pt x="9382045" y="2692502"/>
                </a:moveTo>
                <a:lnTo>
                  <a:pt x="9568081" y="2692502"/>
                </a:lnTo>
                <a:cubicBezTo>
                  <a:pt x="9631953" y="2692502"/>
                  <a:pt x="9676756" y="2703664"/>
                  <a:pt x="9702491" y="2725988"/>
                </a:cubicBezTo>
                <a:cubicBezTo>
                  <a:pt x="9728226" y="2748312"/>
                  <a:pt x="9741093" y="2779318"/>
                  <a:pt x="9741093" y="2819006"/>
                </a:cubicBezTo>
                <a:cubicBezTo>
                  <a:pt x="9741093" y="2861794"/>
                  <a:pt x="9728226" y="2894505"/>
                  <a:pt x="9702491" y="2917139"/>
                </a:cubicBezTo>
                <a:cubicBezTo>
                  <a:pt x="9676756" y="2939774"/>
                  <a:pt x="9631023" y="2951091"/>
                  <a:pt x="9565290" y="2951091"/>
                </a:cubicBezTo>
                <a:lnTo>
                  <a:pt x="9382045" y="2951091"/>
                </a:lnTo>
                <a:close/>
                <a:moveTo>
                  <a:pt x="6305471" y="2692502"/>
                </a:moveTo>
                <a:lnTo>
                  <a:pt x="6491506" y="2692502"/>
                </a:lnTo>
                <a:cubicBezTo>
                  <a:pt x="6555378" y="2692502"/>
                  <a:pt x="6600181" y="2703664"/>
                  <a:pt x="6625916" y="2725988"/>
                </a:cubicBezTo>
                <a:cubicBezTo>
                  <a:pt x="6651651" y="2748312"/>
                  <a:pt x="6664518" y="2779318"/>
                  <a:pt x="6664518" y="2819006"/>
                </a:cubicBezTo>
                <a:cubicBezTo>
                  <a:pt x="6664518" y="2861794"/>
                  <a:pt x="6651651" y="2894505"/>
                  <a:pt x="6625916" y="2917139"/>
                </a:cubicBezTo>
                <a:cubicBezTo>
                  <a:pt x="6600181" y="2939774"/>
                  <a:pt x="6554448" y="2951091"/>
                  <a:pt x="6488715" y="2951091"/>
                </a:cubicBezTo>
                <a:lnTo>
                  <a:pt x="6305471" y="2951091"/>
                </a:lnTo>
                <a:close/>
                <a:moveTo>
                  <a:pt x="4203236" y="2691572"/>
                </a:moveTo>
                <a:lnTo>
                  <a:pt x="4388341" y="2691572"/>
                </a:lnTo>
                <a:cubicBezTo>
                  <a:pt x="4465235" y="2691572"/>
                  <a:pt x="4517635" y="2703354"/>
                  <a:pt x="4545541" y="2726918"/>
                </a:cubicBezTo>
                <a:cubicBezTo>
                  <a:pt x="4573446" y="2750483"/>
                  <a:pt x="4587399" y="2784279"/>
                  <a:pt x="4587399" y="2828308"/>
                </a:cubicBezTo>
                <a:cubicBezTo>
                  <a:pt x="4587399" y="2858073"/>
                  <a:pt x="4578562" y="2884428"/>
                  <a:pt x="4560889" y="2907372"/>
                </a:cubicBezTo>
                <a:cubicBezTo>
                  <a:pt x="4543216" y="2930317"/>
                  <a:pt x="4520426" y="2944580"/>
                  <a:pt x="4492521" y="2950160"/>
                </a:cubicBezTo>
                <a:cubicBezTo>
                  <a:pt x="4437330" y="2962563"/>
                  <a:pt x="4400123" y="2968764"/>
                  <a:pt x="4380900" y="2968764"/>
                </a:cubicBezTo>
                <a:lnTo>
                  <a:pt x="4203236" y="2968764"/>
                </a:lnTo>
                <a:close/>
                <a:moveTo>
                  <a:pt x="8956955" y="2416239"/>
                </a:moveTo>
                <a:lnTo>
                  <a:pt x="8956955" y="3779877"/>
                </a:lnTo>
                <a:lnTo>
                  <a:pt x="9684352" y="3779877"/>
                </a:lnTo>
                <a:cubicBezTo>
                  <a:pt x="9715359" y="3779877"/>
                  <a:pt x="9778300" y="3773676"/>
                  <a:pt x="9873178" y="3761274"/>
                </a:cubicBezTo>
                <a:cubicBezTo>
                  <a:pt x="9944492" y="3751972"/>
                  <a:pt x="9997822" y="3737089"/>
                  <a:pt x="10033168" y="3716625"/>
                </a:cubicBezTo>
                <a:cubicBezTo>
                  <a:pt x="10090220" y="3683759"/>
                  <a:pt x="10135178" y="3639111"/>
                  <a:pt x="10168044" y="3582680"/>
                </a:cubicBezTo>
                <a:cubicBezTo>
                  <a:pt x="10200910" y="3526249"/>
                  <a:pt x="10217343" y="3462687"/>
                  <a:pt x="10217343" y="3391994"/>
                </a:cubicBezTo>
                <a:cubicBezTo>
                  <a:pt x="10217343" y="3305177"/>
                  <a:pt x="10194244" y="3233089"/>
                  <a:pt x="10148045" y="3175728"/>
                </a:cubicBezTo>
                <a:cubicBezTo>
                  <a:pt x="10101847" y="3118367"/>
                  <a:pt x="10029758" y="3077905"/>
                  <a:pt x="9931779" y="3054340"/>
                </a:cubicBezTo>
                <a:cubicBezTo>
                  <a:pt x="9996272" y="3032016"/>
                  <a:pt x="10045261" y="3001630"/>
                  <a:pt x="10078747" y="2963183"/>
                </a:cubicBezTo>
                <a:cubicBezTo>
                  <a:pt x="10128977" y="2905512"/>
                  <a:pt x="10154091" y="2836369"/>
                  <a:pt x="10154091" y="2755754"/>
                </a:cubicBezTo>
                <a:cubicBezTo>
                  <a:pt x="10154091" y="2659636"/>
                  <a:pt x="10118900" y="2579020"/>
                  <a:pt x="10048516" y="2513908"/>
                </a:cubicBezTo>
                <a:cubicBezTo>
                  <a:pt x="9978133" y="2448796"/>
                  <a:pt x="9877209" y="2416239"/>
                  <a:pt x="9745744" y="2416239"/>
                </a:cubicBezTo>
                <a:close/>
                <a:moveTo>
                  <a:pt x="7368141" y="2416239"/>
                </a:moveTo>
                <a:lnTo>
                  <a:pt x="7368141" y="3779877"/>
                </a:lnTo>
                <a:lnTo>
                  <a:pt x="7764396" y="3779877"/>
                </a:lnTo>
                <a:lnTo>
                  <a:pt x="7764396" y="3031144"/>
                </a:lnTo>
                <a:lnTo>
                  <a:pt x="8275062" y="3779877"/>
                </a:lnTo>
                <a:lnTo>
                  <a:pt x="8672247" y="3779877"/>
                </a:lnTo>
                <a:lnTo>
                  <a:pt x="8672247" y="2416239"/>
                </a:lnTo>
                <a:lnTo>
                  <a:pt x="8275062" y="2416239"/>
                </a:lnTo>
                <a:lnTo>
                  <a:pt x="8275062" y="3170670"/>
                </a:lnTo>
                <a:lnTo>
                  <a:pt x="7761605" y="2416239"/>
                </a:lnTo>
                <a:close/>
                <a:moveTo>
                  <a:pt x="5880381" y="2416239"/>
                </a:moveTo>
                <a:lnTo>
                  <a:pt x="5880381" y="3779877"/>
                </a:lnTo>
                <a:lnTo>
                  <a:pt x="6607778" y="3779877"/>
                </a:lnTo>
                <a:cubicBezTo>
                  <a:pt x="6638783" y="3779877"/>
                  <a:pt x="6701725" y="3773676"/>
                  <a:pt x="6796603" y="3761274"/>
                </a:cubicBezTo>
                <a:cubicBezTo>
                  <a:pt x="6867917" y="3751972"/>
                  <a:pt x="6921247" y="3737089"/>
                  <a:pt x="6956594" y="3716625"/>
                </a:cubicBezTo>
                <a:cubicBezTo>
                  <a:pt x="7013644" y="3683759"/>
                  <a:pt x="7058603" y="3639111"/>
                  <a:pt x="7091469" y="3582680"/>
                </a:cubicBezTo>
                <a:cubicBezTo>
                  <a:pt x="7124335" y="3526249"/>
                  <a:pt x="7140768" y="3462687"/>
                  <a:pt x="7140768" y="3391994"/>
                </a:cubicBezTo>
                <a:cubicBezTo>
                  <a:pt x="7140768" y="3305177"/>
                  <a:pt x="7117669" y="3233089"/>
                  <a:pt x="7071470" y="3175728"/>
                </a:cubicBezTo>
                <a:cubicBezTo>
                  <a:pt x="7025271" y="3118367"/>
                  <a:pt x="6953183" y="3077905"/>
                  <a:pt x="6855204" y="3054340"/>
                </a:cubicBezTo>
                <a:cubicBezTo>
                  <a:pt x="6919696" y="3032016"/>
                  <a:pt x="6968686" y="3001630"/>
                  <a:pt x="7002172" y="2963183"/>
                </a:cubicBezTo>
                <a:cubicBezTo>
                  <a:pt x="7052402" y="2905512"/>
                  <a:pt x="7077517" y="2836369"/>
                  <a:pt x="7077517" y="2755754"/>
                </a:cubicBezTo>
                <a:cubicBezTo>
                  <a:pt x="7077517" y="2659636"/>
                  <a:pt x="7042325" y="2579020"/>
                  <a:pt x="6971942" y="2513908"/>
                </a:cubicBezTo>
                <a:cubicBezTo>
                  <a:pt x="6901558" y="2448796"/>
                  <a:pt x="6800634" y="2416239"/>
                  <a:pt x="6669169" y="2416239"/>
                </a:cubicBezTo>
                <a:close/>
                <a:moveTo>
                  <a:pt x="3780006" y="2416239"/>
                </a:moveTo>
                <a:lnTo>
                  <a:pt x="3780006" y="3779877"/>
                </a:lnTo>
                <a:lnTo>
                  <a:pt x="4203236" y="3779877"/>
                </a:lnTo>
                <a:lnTo>
                  <a:pt x="4203236" y="3226423"/>
                </a:lnTo>
                <a:lnTo>
                  <a:pt x="4240443" y="3226423"/>
                </a:lnTo>
                <a:cubicBezTo>
                  <a:pt x="4278891" y="3226423"/>
                  <a:pt x="4313307" y="3236965"/>
                  <a:pt x="4343693" y="3258049"/>
                </a:cubicBezTo>
                <a:cubicBezTo>
                  <a:pt x="4366017" y="3274172"/>
                  <a:pt x="4391442" y="3309208"/>
                  <a:pt x="4419967" y="3363159"/>
                </a:cubicBezTo>
                <a:lnTo>
                  <a:pt x="4645200" y="3779877"/>
                </a:lnTo>
                <a:lnTo>
                  <a:pt x="5121320" y="3779877"/>
                </a:lnTo>
                <a:lnTo>
                  <a:pt x="4917263" y="3384742"/>
                </a:lnTo>
                <a:cubicBezTo>
                  <a:pt x="4907350" y="3364878"/>
                  <a:pt x="4887676" y="3336636"/>
                  <a:pt x="4858240" y="3300016"/>
                </a:cubicBezTo>
                <a:cubicBezTo>
                  <a:pt x="4828803" y="3263395"/>
                  <a:pt x="4806339" y="3239498"/>
                  <a:pt x="4790846" y="3228327"/>
                </a:cubicBezTo>
                <a:cubicBezTo>
                  <a:pt x="4767911" y="3211574"/>
                  <a:pt x="4731349" y="3194816"/>
                  <a:pt x="4681158" y="3178054"/>
                </a:cubicBezTo>
                <a:cubicBezTo>
                  <a:pt x="4743828" y="3163791"/>
                  <a:pt x="4793157" y="3145807"/>
                  <a:pt x="4829143" y="3124103"/>
                </a:cubicBezTo>
                <a:cubicBezTo>
                  <a:pt x="4885603" y="3089997"/>
                  <a:pt x="4929965" y="3045504"/>
                  <a:pt x="4962231" y="2990623"/>
                </a:cubicBezTo>
                <a:cubicBezTo>
                  <a:pt x="4994496" y="2935743"/>
                  <a:pt x="5010629" y="2870475"/>
                  <a:pt x="5010629" y="2794821"/>
                </a:cubicBezTo>
                <a:cubicBezTo>
                  <a:pt x="5010629" y="2708005"/>
                  <a:pt x="4989545" y="2634366"/>
                  <a:pt x="4947377" y="2573904"/>
                </a:cubicBezTo>
                <a:cubicBezTo>
                  <a:pt x="4905209" y="2513443"/>
                  <a:pt x="4849709" y="2472050"/>
                  <a:pt x="4780876" y="2449726"/>
                </a:cubicBezTo>
                <a:cubicBezTo>
                  <a:pt x="4712042" y="2427402"/>
                  <a:pt x="4612514" y="2416239"/>
                  <a:pt x="4482289" y="2416239"/>
                </a:cubicBezTo>
                <a:close/>
                <a:moveTo>
                  <a:pt x="3048218" y="2416239"/>
                </a:moveTo>
                <a:lnTo>
                  <a:pt x="3048218" y="3779877"/>
                </a:lnTo>
                <a:lnTo>
                  <a:pt x="3470518" y="3779877"/>
                </a:lnTo>
                <a:lnTo>
                  <a:pt x="3470518" y="2416239"/>
                </a:lnTo>
                <a:close/>
                <a:moveTo>
                  <a:pt x="1921366" y="2416239"/>
                </a:moveTo>
                <a:lnTo>
                  <a:pt x="1408839" y="3779877"/>
                </a:lnTo>
                <a:lnTo>
                  <a:pt x="1839075" y="3779877"/>
                </a:lnTo>
                <a:lnTo>
                  <a:pt x="1905539" y="3554775"/>
                </a:lnTo>
                <a:lnTo>
                  <a:pt x="2383925" y="3554775"/>
                </a:lnTo>
                <a:lnTo>
                  <a:pt x="2452148" y="3779877"/>
                </a:lnTo>
                <a:lnTo>
                  <a:pt x="2893400" y="3779877"/>
                </a:lnTo>
                <a:lnTo>
                  <a:pt x="2380989" y="2416239"/>
                </a:lnTo>
                <a:close/>
                <a:moveTo>
                  <a:pt x="0" y="0"/>
                </a:moveTo>
                <a:lnTo>
                  <a:pt x="12618720" y="0"/>
                </a:lnTo>
                <a:lnTo>
                  <a:pt x="12618720" y="7162800"/>
                </a:lnTo>
                <a:lnTo>
                  <a:pt x="0" y="7162800"/>
                </a:lnTo>
                <a:close/>
              </a:path>
            </a:pathLst>
          </a:custGeom>
          <a:solidFill>
            <a:schemeClr val="bg1"/>
          </a:solidFill>
          <a:ln>
            <a:noFill/>
          </a:ln>
          <a:effectLst>
            <a:reflection blurRad="546100" stA="4000" endPos="71000" dist="3175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spTree>
    <p:extLst>
      <p:ext uri="{BB962C8B-B14F-4D97-AF65-F5344CB8AC3E}">
        <p14:creationId xmlns:p14="http://schemas.microsoft.com/office/powerpoint/2010/main" val="104393111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2700000">
            <a:off x="-917594" y="-2062214"/>
            <a:ext cx="4943599" cy="2376730"/>
            <a:chOff x="0" y="0"/>
            <a:chExt cx="660400" cy="317500"/>
          </a:xfrm>
        </p:grpSpPr>
        <p:sp>
          <p:nvSpPr>
            <p:cNvPr id="3" name="Freeform 3"/>
            <p:cNvSpPr/>
            <p:nvPr/>
          </p:nvSpPr>
          <p:spPr>
            <a:xfrm>
              <a:off x="0" y="0"/>
              <a:ext cx="660400" cy="317500"/>
            </a:xfrm>
            <a:custGeom>
              <a:avLst/>
              <a:gdLst/>
              <a:ahLst/>
              <a:cxnLst/>
              <a:rect l="l" t="t" r="r" b="b"/>
              <a:pathLst>
                <a:path w="660400" h="3175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8CA9AD"/>
              </a:solidFill>
              <a:prstDash val="solid"/>
              <a:miter/>
            </a:ln>
          </p:spPr>
        </p:sp>
        <p:sp>
          <p:nvSpPr>
            <p:cNvPr id="4" name="TextBox 4"/>
            <p:cNvSpPr txBox="1"/>
            <p:nvPr/>
          </p:nvSpPr>
          <p:spPr>
            <a:xfrm>
              <a:off x="0" y="146050"/>
              <a:ext cx="660400" cy="171450"/>
            </a:xfrm>
            <a:prstGeom prst="rect">
              <a:avLst/>
            </a:prstGeom>
          </p:spPr>
          <p:txBody>
            <a:bodyPr lIns="33867" tIns="33867" rIns="33867" bIns="33867" rtlCol="0" anchor="ctr"/>
            <a:lstStyle/>
            <a:p>
              <a:pPr algn="ctr">
                <a:lnSpc>
                  <a:spcPts val="1702"/>
                </a:lnSpc>
              </a:pPr>
              <a:endParaRPr sz="1200"/>
            </a:p>
          </p:txBody>
        </p:sp>
      </p:grpSp>
      <p:sp>
        <p:nvSpPr>
          <p:cNvPr id="5" name="AutoShape 5"/>
          <p:cNvSpPr/>
          <p:nvPr/>
        </p:nvSpPr>
        <p:spPr>
          <a:xfrm>
            <a:off x="-1226004" y="-1515847"/>
            <a:ext cx="3456811" cy="3421801"/>
          </a:xfrm>
          <a:prstGeom prst="line">
            <a:avLst/>
          </a:prstGeom>
          <a:ln w="28575" cap="flat">
            <a:solidFill>
              <a:srgbClr val="8CA9AD"/>
            </a:solidFill>
            <a:prstDash val="solid"/>
            <a:headEnd type="none" w="sm" len="sm"/>
            <a:tailEnd type="none" w="sm" len="sm"/>
          </a:ln>
        </p:spPr>
      </p:sp>
      <p:sp>
        <p:nvSpPr>
          <p:cNvPr id="6" name="AutoShape 6"/>
          <p:cNvSpPr/>
          <p:nvPr/>
        </p:nvSpPr>
        <p:spPr>
          <a:xfrm>
            <a:off x="-1368634" y="-1307396"/>
            <a:ext cx="3359235" cy="3359235"/>
          </a:xfrm>
          <a:prstGeom prst="line">
            <a:avLst/>
          </a:prstGeom>
          <a:ln w="28575" cap="flat">
            <a:solidFill>
              <a:srgbClr val="8CA9AD"/>
            </a:solidFill>
            <a:prstDash val="solid"/>
            <a:headEnd type="none" w="sm" len="sm"/>
            <a:tailEnd type="none" w="sm" len="sm"/>
          </a:ln>
        </p:spPr>
      </p:sp>
      <p:sp>
        <p:nvSpPr>
          <p:cNvPr id="7" name="AutoShape 7"/>
          <p:cNvSpPr/>
          <p:nvPr/>
        </p:nvSpPr>
        <p:spPr>
          <a:xfrm>
            <a:off x="-1488369" y="-1068417"/>
            <a:ext cx="3244761" cy="3244761"/>
          </a:xfrm>
          <a:prstGeom prst="line">
            <a:avLst/>
          </a:prstGeom>
          <a:ln w="28575" cap="flat">
            <a:solidFill>
              <a:srgbClr val="8CA9AD"/>
            </a:solidFill>
            <a:prstDash val="solid"/>
            <a:headEnd type="none" w="sm" len="sm"/>
            <a:tailEnd type="none" w="sm" len="sm"/>
          </a:ln>
        </p:spPr>
      </p:sp>
      <p:sp>
        <p:nvSpPr>
          <p:cNvPr id="8" name="AutoShape 8"/>
          <p:cNvSpPr/>
          <p:nvPr/>
        </p:nvSpPr>
        <p:spPr>
          <a:xfrm>
            <a:off x="-1572805" y="-810904"/>
            <a:ext cx="3127010" cy="3127010"/>
          </a:xfrm>
          <a:prstGeom prst="line">
            <a:avLst/>
          </a:prstGeom>
          <a:ln w="28575" cap="flat">
            <a:solidFill>
              <a:srgbClr val="8CA9AD"/>
            </a:solidFill>
            <a:prstDash val="solid"/>
            <a:headEnd type="none" w="sm" len="sm"/>
            <a:tailEnd type="none" w="sm" len="sm"/>
          </a:ln>
        </p:spPr>
      </p:sp>
      <p:sp>
        <p:nvSpPr>
          <p:cNvPr id="9" name="AutoShape 9"/>
          <p:cNvSpPr/>
          <p:nvPr/>
        </p:nvSpPr>
        <p:spPr>
          <a:xfrm>
            <a:off x="-1668708" y="-517787"/>
            <a:ext cx="2898449" cy="2898449"/>
          </a:xfrm>
          <a:prstGeom prst="line">
            <a:avLst/>
          </a:prstGeom>
          <a:ln w="28575" cap="flat">
            <a:solidFill>
              <a:srgbClr val="8CA9AD"/>
            </a:solidFill>
            <a:prstDash val="solid"/>
            <a:headEnd type="none" w="sm" len="sm"/>
            <a:tailEnd type="none" w="sm" len="sm"/>
          </a:ln>
        </p:spPr>
      </p:sp>
      <p:sp>
        <p:nvSpPr>
          <p:cNvPr id="10" name="AutoShape 10"/>
          <p:cNvSpPr/>
          <p:nvPr/>
        </p:nvSpPr>
        <p:spPr>
          <a:xfrm>
            <a:off x="-1749254" y="-221972"/>
            <a:ext cx="2642399" cy="2657063"/>
          </a:xfrm>
          <a:prstGeom prst="line">
            <a:avLst/>
          </a:prstGeom>
          <a:ln w="28575" cap="flat">
            <a:solidFill>
              <a:srgbClr val="8CA9AD"/>
            </a:solidFill>
            <a:prstDash val="solid"/>
            <a:headEnd type="none" w="sm" len="sm"/>
            <a:tailEnd type="none" w="sm" len="sm"/>
          </a:ln>
        </p:spPr>
      </p:sp>
      <p:sp>
        <p:nvSpPr>
          <p:cNvPr id="11" name="AutoShape 11"/>
          <p:cNvSpPr/>
          <p:nvPr/>
        </p:nvSpPr>
        <p:spPr>
          <a:xfrm>
            <a:off x="-1732076" y="152451"/>
            <a:ext cx="2251657" cy="2240039"/>
          </a:xfrm>
          <a:prstGeom prst="line">
            <a:avLst/>
          </a:prstGeom>
          <a:ln w="28575" cap="flat">
            <a:solidFill>
              <a:srgbClr val="8CA9AD"/>
            </a:solidFill>
            <a:prstDash val="solid"/>
            <a:headEnd type="none" w="sm" len="sm"/>
            <a:tailEnd type="none" w="sm" len="sm"/>
          </a:ln>
        </p:spPr>
      </p:sp>
      <p:sp>
        <p:nvSpPr>
          <p:cNvPr id="12" name="AutoShape 12"/>
          <p:cNvSpPr/>
          <p:nvPr/>
        </p:nvSpPr>
        <p:spPr>
          <a:xfrm>
            <a:off x="-1673198" y="603840"/>
            <a:ext cx="1752399" cy="1781313"/>
          </a:xfrm>
          <a:prstGeom prst="line">
            <a:avLst/>
          </a:prstGeom>
          <a:ln w="28575" cap="flat">
            <a:solidFill>
              <a:srgbClr val="8CA9AD"/>
            </a:solidFill>
            <a:prstDash val="solid"/>
            <a:headEnd type="none" w="sm" len="sm"/>
            <a:tailEnd type="none" w="sm" len="sm"/>
          </a:ln>
        </p:spPr>
      </p:sp>
      <p:grpSp>
        <p:nvGrpSpPr>
          <p:cNvPr id="13" name="Group 13"/>
          <p:cNvGrpSpPr/>
          <p:nvPr/>
        </p:nvGrpSpPr>
        <p:grpSpPr>
          <a:xfrm rot="-2700000">
            <a:off x="7591229" y="4801230"/>
            <a:ext cx="4943599" cy="2376730"/>
            <a:chOff x="0" y="0"/>
            <a:chExt cx="660400" cy="317500"/>
          </a:xfrm>
        </p:grpSpPr>
        <p:sp>
          <p:nvSpPr>
            <p:cNvPr id="14" name="Freeform 14"/>
            <p:cNvSpPr/>
            <p:nvPr/>
          </p:nvSpPr>
          <p:spPr>
            <a:xfrm>
              <a:off x="0" y="0"/>
              <a:ext cx="660400" cy="317500"/>
            </a:xfrm>
            <a:custGeom>
              <a:avLst/>
              <a:gdLst/>
              <a:ahLst/>
              <a:cxnLst/>
              <a:rect l="l" t="t" r="r" b="b"/>
              <a:pathLst>
                <a:path w="660400" h="3175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8CA9AD"/>
              </a:solidFill>
              <a:prstDash val="solid"/>
              <a:miter/>
            </a:ln>
          </p:spPr>
        </p:sp>
        <p:sp>
          <p:nvSpPr>
            <p:cNvPr id="15" name="TextBox 15"/>
            <p:cNvSpPr txBox="1"/>
            <p:nvPr/>
          </p:nvSpPr>
          <p:spPr>
            <a:xfrm>
              <a:off x="0" y="146050"/>
              <a:ext cx="660400" cy="171450"/>
            </a:xfrm>
            <a:prstGeom prst="rect">
              <a:avLst/>
            </a:prstGeom>
          </p:spPr>
          <p:txBody>
            <a:bodyPr lIns="33867" tIns="33867" rIns="33867" bIns="33867" rtlCol="0" anchor="ctr"/>
            <a:lstStyle/>
            <a:p>
              <a:pPr algn="ctr">
                <a:lnSpc>
                  <a:spcPts val="1702"/>
                </a:lnSpc>
              </a:pPr>
              <a:endParaRPr sz="1200"/>
            </a:p>
          </p:txBody>
        </p:sp>
      </p:grpSp>
      <p:sp>
        <p:nvSpPr>
          <p:cNvPr id="16" name="AutoShape 16"/>
          <p:cNvSpPr/>
          <p:nvPr/>
        </p:nvSpPr>
        <p:spPr>
          <a:xfrm flipV="1">
            <a:off x="9421030" y="5312992"/>
            <a:ext cx="3421801" cy="3456811"/>
          </a:xfrm>
          <a:prstGeom prst="line">
            <a:avLst/>
          </a:prstGeom>
          <a:ln w="28575" cap="flat">
            <a:solidFill>
              <a:srgbClr val="8CA9AD"/>
            </a:solidFill>
            <a:prstDash val="solid"/>
            <a:headEnd type="none" w="sm" len="sm"/>
            <a:tailEnd type="none" w="sm" len="sm"/>
          </a:ln>
        </p:spPr>
      </p:sp>
      <p:sp>
        <p:nvSpPr>
          <p:cNvPr id="17" name="AutoShape 17"/>
          <p:cNvSpPr/>
          <p:nvPr/>
        </p:nvSpPr>
        <p:spPr>
          <a:xfrm flipV="1">
            <a:off x="9629481" y="5553199"/>
            <a:ext cx="3359235" cy="3359235"/>
          </a:xfrm>
          <a:prstGeom prst="line">
            <a:avLst/>
          </a:prstGeom>
          <a:ln w="28575" cap="flat">
            <a:solidFill>
              <a:srgbClr val="8CA9AD"/>
            </a:solidFill>
            <a:prstDash val="solid"/>
            <a:headEnd type="none" w="sm" len="sm"/>
            <a:tailEnd type="none" w="sm" len="sm"/>
          </a:ln>
        </p:spPr>
      </p:sp>
      <p:sp>
        <p:nvSpPr>
          <p:cNvPr id="18" name="AutoShape 18"/>
          <p:cNvSpPr/>
          <p:nvPr/>
        </p:nvSpPr>
        <p:spPr>
          <a:xfrm flipV="1">
            <a:off x="9868460" y="5787408"/>
            <a:ext cx="3244761" cy="3244761"/>
          </a:xfrm>
          <a:prstGeom prst="line">
            <a:avLst/>
          </a:prstGeom>
          <a:ln w="28575" cap="flat">
            <a:solidFill>
              <a:srgbClr val="8CA9AD"/>
            </a:solidFill>
            <a:prstDash val="solid"/>
            <a:headEnd type="none" w="sm" len="sm"/>
            <a:tailEnd type="none" w="sm" len="sm"/>
          </a:ln>
        </p:spPr>
      </p:sp>
      <p:sp>
        <p:nvSpPr>
          <p:cNvPr id="19" name="Freeform 19"/>
          <p:cNvSpPr/>
          <p:nvPr/>
        </p:nvSpPr>
        <p:spPr>
          <a:xfrm>
            <a:off x="1554206" y="998345"/>
            <a:ext cx="9097262" cy="5384094"/>
          </a:xfrm>
          <a:custGeom>
            <a:avLst/>
            <a:gdLst/>
            <a:ahLst/>
            <a:cxnLst/>
            <a:rect l="l" t="t" r="r" b="b"/>
            <a:pathLst>
              <a:path w="13645893" h="8076141">
                <a:moveTo>
                  <a:pt x="0" y="0"/>
                </a:moveTo>
                <a:lnTo>
                  <a:pt x="13645892" y="0"/>
                </a:lnTo>
                <a:lnTo>
                  <a:pt x="13645892" y="8076141"/>
                </a:lnTo>
                <a:lnTo>
                  <a:pt x="0" y="8076141"/>
                </a:lnTo>
                <a:lnTo>
                  <a:pt x="0" y="0"/>
                </a:lnTo>
                <a:close/>
              </a:path>
            </a:pathLst>
          </a:custGeom>
          <a:blipFill>
            <a:blip r:embed="rId2"/>
            <a:stretch>
              <a:fillRect/>
            </a:stretch>
          </a:blipFill>
        </p:spPr>
      </p:sp>
      <p:sp>
        <p:nvSpPr>
          <p:cNvPr id="20" name="TextBox 20"/>
          <p:cNvSpPr txBox="1"/>
          <p:nvPr/>
        </p:nvSpPr>
        <p:spPr>
          <a:xfrm>
            <a:off x="3608296" y="409385"/>
            <a:ext cx="4975408" cy="333425"/>
          </a:xfrm>
          <a:prstGeom prst="rect">
            <a:avLst/>
          </a:prstGeom>
        </p:spPr>
        <p:txBody>
          <a:bodyPr lIns="0" tIns="0" rIns="0" bIns="0" rtlCol="0" anchor="t">
            <a:spAutoFit/>
          </a:bodyPr>
          <a:lstStyle/>
          <a:p>
            <a:pPr>
              <a:lnSpc>
                <a:spcPts val="2552"/>
              </a:lnSpc>
            </a:pPr>
            <a:r>
              <a:rPr lang="en-US" sz="2578">
                <a:solidFill>
                  <a:srgbClr val="FE6D73"/>
                </a:solidFill>
                <a:latin typeface="Kollektif Bold"/>
              </a:rPr>
              <a:t>HOST ANALYSIS- HISTOGRAM</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2700000">
            <a:off x="-917594" y="-2062214"/>
            <a:ext cx="4943599" cy="2376730"/>
            <a:chOff x="0" y="0"/>
            <a:chExt cx="660400" cy="317500"/>
          </a:xfrm>
        </p:grpSpPr>
        <p:sp>
          <p:nvSpPr>
            <p:cNvPr id="3" name="Freeform 3"/>
            <p:cNvSpPr/>
            <p:nvPr/>
          </p:nvSpPr>
          <p:spPr>
            <a:xfrm>
              <a:off x="0" y="0"/>
              <a:ext cx="660400" cy="317500"/>
            </a:xfrm>
            <a:custGeom>
              <a:avLst/>
              <a:gdLst/>
              <a:ahLst/>
              <a:cxnLst/>
              <a:rect l="l" t="t" r="r" b="b"/>
              <a:pathLst>
                <a:path w="660400" h="3175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8CA9AD"/>
              </a:solidFill>
              <a:prstDash val="solid"/>
              <a:miter/>
            </a:ln>
          </p:spPr>
        </p:sp>
        <p:sp>
          <p:nvSpPr>
            <p:cNvPr id="4" name="TextBox 4"/>
            <p:cNvSpPr txBox="1"/>
            <p:nvPr/>
          </p:nvSpPr>
          <p:spPr>
            <a:xfrm>
              <a:off x="0" y="146050"/>
              <a:ext cx="660400" cy="171450"/>
            </a:xfrm>
            <a:prstGeom prst="rect">
              <a:avLst/>
            </a:prstGeom>
          </p:spPr>
          <p:txBody>
            <a:bodyPr lIns="33867" tIns="33867" rIns="33867" bIns="33867" rtlCol="0" anchor="ctr"/>
            <a:lstStyle/>
            <a:p>
              <a:pPr algn="ctr">
                <a:lnSpc>
                  <a:spcPts val="1702"/>
                </a:lnSpc>
              </a:pPr>
              <a:endParaRPr sz="1200"/>
            </a:p>
          </p:txBody>
        </p:sp>
      </p:grpSp>
      <p:sp>
        <p:nvSpPr>
          <p:cNvPr id="5" name="AutoShape 5"/>
          <p:cNvSpPr/>
          <p:nvPr/>
        </p:nvSpPr>
        <p:spPr>
          <a:xfrm>
            <a:off x="-1226004" y="-1515847"/>
            <a:ext cx="3456811" cy="3421801"/>
          </a:xfrm>
          <a:prstGeom prst="line">
            <a:avLst/>
          </a:prstGeom>
          <a:ln w="28575" cap="flat">
            <a:solidFill>
              <a:srgbClr val="8CA9AD"/>
            </a:solidFill>
            <a:prstDash val="solid"/>
            <a:headEnd type="none" w="sm" len="sm"/>
            <a:tailEnd type="none" w="sm" len="sm"/>
          </a:ln>
        </p:spPr>
      </p:sp>
      <p:sp>
        <p:nvSpPr>
          <p:cNvPr id="6" name="AutoShape 6"/>
          <p:cNvSpPr/>
          <p:nvPr/>
        </p:nvSpPr>
        <p:spPr>
          <a:xfrm>
            <a:off x="-1368634" y="-1307396"/>
            <a:ext cx="3359235" cy="3359235"/>
          </a:xfrm>
          <a:prstGeom prst="line">
            <a:avLst/>
          </a:prstGeom>
          <a:ln w="28575" cap="flat">
            <a:solidFill>
              <a:srgbClr val="8CA9AD"/>
            </a:solidFill>
            <a:prstDash val="solid"/>
            <a:headEnd type="none" w="sm" len="sm"/>
            <a:tailEnd type="none" w="sm" len="sm"/>
          </a:ln>
        </p:spPr>
      </p:sp>
      <p:sp>
        <p:nvSpPr>
          <p:cNvPr id="7" name="AutoShape 7"/>
          <p:cNvSpPr/>
          <p:nvPr/>
        </p:nvSpPr>
        <p:spPr>
          <a:xfrm>
            <a:off x="-1488369" y="-1068417"/>
            <a:ext cx="3244761" cy="3244761"/>
          </a:xfrm>
          <a:prstGeom prst="line">
            <a:avLst/>
          </a:prstGeom>
          <a:ln w="28575" cap="flat">
            <a:solidFill>
              <a:srgbClr val="8CA9AD"/>
            </a:solidFill>
            <a:prstDash val="solid"/>
            <a:headEnd type="none" w="sm" len="sm"/>
            <a:tailEnd type="none" w="sm" len="sm"/>
          </a:ln>
        </p:spPr>
      </p:sp>
      <p:sp>
        <p:nvSpPr>
          <p:cNvPr id="8" name="AutoShape 8"/>
          <p:cNvSpPr/>
          <p:nvPr/>
        </p:nvSpPr>
        <p:spPr>
          <a:xfrm>
            <a:off x="-1572805" y="-810904"/>
            <a:ext cx="3127010" cy="3127010"/>
          </a:xfrm>
          <a:prstGeom prst="line">
            <a:avLst/>
          </a:prstGeom>
          <a:ln w="28575" cap="flat">
            <a:solidFill>
              <a:srgbClr val="8CA9AD"/>
            </a:solidFill>
            <a:prstDash val="solid"/>
            <a:headEnd type="none" w="sm" len="sm"/>
            <a:tailEnd type="none" w="sm" len="sm"/>
          </a:ln>
        </p:spPr>
      </p:sp>
      <p:sp>
        <p:nvSpPr>
          <p:cNvPr id="9" name="AutoShape 9"/>
          <p:cNvSpPr/>
          <p:nvPr/>
        </p:nvSpPr>
        <p:spPr>
          <a:xfrm>
            <a:off x="-1668708" y="-517787"/>
            <a:ext cx="2898449" cy="2898449"/>
          </a:xfrm>
          <a:prstGeom prst="line">
            <a:avLst/>
          </a:prstGeom>
          <a:ln w="28575" cap="flat">
            <a:solidFill>
              <a:srgbClr val="8CA9AD"/>
            </a:solidFill>
            <a:prstDash val="solid"/>
            <a:headEnd type="none" w="sm" len="sm"/>
            <a:tailEnd type="none" w="sm" len="sm"/>
          </a:ln>
        </p:spPr>
      </p:sp>
      <p:sp>
        <p:nvSpPr>
          <p:cNvPr id="10" name="AutoShape 10"/>
          <p:cNvSpPr/>
          <p:nvPr/>
        </p:nvSpPr>
        <p:spPr>
          <a:xfrm>
            <a:off x="-1749254" y="-221972"/>
            <a:ext cx="2642399" cy="2657063"/>
          </a:xfrm>
          <a:prstGeom prst="line">
            <a:avLst/>
          </a:prstGeom>
          <a:ln w="28575" cap="flat">
            <a:solidFill>
              <a:srgbClr val="8CA9AD"/>
            </a:solidFill>
            <a:prstDash val="solid"/>
            <a:headEnd type="none" w="sm" len="sm"/>
            <a:tailEnd type="none" w="sm" len="sm"/>
          </a:ln>
        </p:spPr>
      </p:sp>
      <p:sp>
        <p:nvSpPr>
          <p:cNvPr id="11" name="AutoShape 11"/>
          <p:cNvSpPr/>
          <p:nvPr/>
        </p:nvSpPr>
        <p:spPr>
          <a:xfrm>
            <a:off x="-1732076" y="152451"/>
            <a:ext cx="2251657" cy="2240039"/>
          </a:xfrm>
          <a:prstGeom prst="line">
            <a:avLst/>
          </a:prstGeom>
          <a:ln w="28575" cap="flat">
            <a:solidFill>
              <a:srgbClr val="8CA9AD"/>
            </a:solidFill>
            <a:prstDash val="solid"/>
            <a:headEnd type="none" w="sm" len="sm"/>
            <a:tailEnd type="none" w="sm" len="sm"/>
          </a:ln>
        </p:spPr>
      </p:sp>
      <p:sp>
        <p:nvSpPr>
          <p:cNvPr id="12" name="AutoShape 12"/>
          <p:cNvSpPr/>
          <p:nvPr/>
        </p:nvSpPr>
        <p:spPr>
          <a:xfrm>
            <a:off x="-1673198" y="603840"/>
            <a:ext cx="1752399" cy="1781313"/>
          </a:xfrm>
          <a:prstGeom prst="line">
            <a:avLst/>
          </a:prstGeom>
          <a:ln w="28575" cap="flat">
            <a:solidFill>
              <a:srgbClr val="8CA9AD"/>
            </a:solidFill>
            <a:prstDash val="solid"/>
            <a:headEnd type="none" w="sm" len="sm"/>
            <a:tailEnd type="none" w="sm" len="sm"/>
          </a:ln>
        </p:spPr>
      </p:sp>
      <p:grpSp>
        <p:nvGrpSpPr>
          <p:cNvPr id="13" name="Group 13"/>
          <p:cNvGrpSpPr/>
          <p:nvPr/>
        </p:nvGrpSpPr>
        <p:grpSpPr>
          <a:xfrm rot="-2700000">
            <a:off x="7591229" y="4801230"/>
            <a:ext cx="4943599" cy="2376730"/>
            <a:chOff x="0" y="0"/>
            <a:chExt cx="660400" cy="317500"/>
          </a:xfrm>
        </p:grpSpPr>
        <p:sp>
          <p:nvSpPr>
            <p:cNvPr id="14" name="Freeform 14"/>
            <p:cNvSpPr/>
            <p:nvPr/>
          </p:nvSpPr>
          <p:spPr>
            <a:xfrm>
              <a:off x="0" y="0"/>
              <a:ext cx="660400" cy="317500"/>
            </a:xfrm>
            <a:custGeom>
              <a:avLst/>
              <a:gdLst/>
              <a:ahLst/>
              <a:cxnLst/>
              <a:rect l="l" t="t" r="r" b="b"/>
              <a:pathLst>
                <a:path w="660400" h="3175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8CA9AD"/>
              </a:solidFill>
              <a:prstDash val="solid"/>
              <a:miter/>
            </a:ln>
          </p:spPr>
        </p:sp>
        <p:sp>
          <p:nvSpPr>
            <p:cNvPr id="15" name="TextBox 15"/>
            <p:cNvSpPr txBox="1"/>
            <p:nvPr/>
          </p:nvSpPr>
          <p:spPr>
            <a:xfrm>
              <a:off x="0" y="146050"/>
              <a:ext cx="660400" cy="171450"/>
            </a:xfrm>
            <a:prstGeom prst="rect">
              <a:avLst/>
            </a:prstGeom>
          </p:spPr>
          <p:txBody>
            <a:bodyPr lIns="33867" tIns="33867" rIns="33867" bIns="33867" rtlCol="0" anchor="ctr"/>
            <a:lstStyle/>
            <a:p>
              <a:pPr algn="ctr">
                <a:lnSpc>
                  <a:spcPts val="1702"/>
                </a:lnSpc>
              </a:pPr>
              <a:endParaRPr sz="1200"/>
            </a:p>
          </p:txBody>
        </p:sp>
      </p:grpSp>
      <p:sp>
        <p:nvSpPr>
          <p:cNvPr id="16" name="AutoShape 16"/>
          <p:cNvSpPr/>
          <p:nvPr/>
        </p:nvSpPr>
        <p:spPr>
          <a:xfrm flipV="1">
            <a:off x="9421030" y="5312992"/>
            <a:ext cx="3421801" cy="3456811"/>
          </a:xfrm>
          <a:prstGeom prst="line">
            <a:avLst/>
          </a:prstGeom>
          <a:ln w="28575" cap="flat">
            <a:solidFill>
              <a:srgbClr val="8CA9AD"/>
            </a:solidFill>
            <a:prstDash val="solid"/>
            <a:headEnd type="none" w="sm" len="sm"/>
            <a:tailEnd type="none" w="sm" len="sm"/>
          </a:ln>
        </p:spPr>
      </p:sp>
      <p:sp>
        <p:nvSpPr>
          <p:cNvPr id="17" name="AutoShape 17"/>
          <p:cNvSpPr/>
          <p:nvPr/>
        </p:nvSpPr>
        <p:spPr>
          <a:xfrm flipV="1">
            <a:off x="9629481" y="5553199"/>
            <a:ext cx="3359235" cy="3359235"/>
          </a:xfrm>
          <a:prstGeom prst="line">
            <a:avLst/>
          </a:prstGeom>
          <a:ln w="28575" cap="flat">
            <a:solidFill>
              <a:srgbClr val="8CA9AD"/>
            </a:solidFill>
            <a:prstDash val="solid"/>
            <a:headEnd type="none" w="sm" len="sm"/>
            <a:tailEnd type="none" w="sm" len="sm"/>
          </a:ln>
        </p:spPr>
      </p:sp>
      <p:sp>
        <p:nvSpPr>
          <p:cNvPr id="18" name="AutoShape 18"/>
          <p:cNvSpPr/>
          <p:nvPr/>
        </p:nvSpPr>
        <p:spPr>
          <a:xfrm flipV="1">
            <a:off x="9868460" y="5787408"/>
            <a:ext cx="3244761" cy="3244761"/>
          </a:xfrm>
          <a:prstGeom prst="line">
            <a:avLst/>
          </a:prstGeom>
          <a:ln w="28575" cap="flat">
            <a:solidFill>
              <a:srgbClr val="8CA9AD"/>
            </a:solidFill>
            <a:prstDash val="solid"/>
            <a:headEnd type="none" w="sm" len="sm"/>
            <a:tailEnd type="none" w="sm" len="sm"/>
          </a:ln>
        </p:spPr>
      </p:sp>
      <p:sp>
        <p:nvSpPr>
          <p:cNvPr id="19" name="Freeform 19"/>
          <p:cNvSpPr/>
          <p:nvPr/>
        </p:nvSpPr>
        <p:spPr>
          <a:xfrm>
            <a:off x="1120003" y="1257889"/>
            <a:ext cx="9951995" cy="4914311"/>
          </a:xfrm>
          <a:custGeom>
            <a:avLst/>
            <a:gdLst/>
            <a:ahLst/>
            <a:cxnLst/>
            <a:rect l="l" t="t" r="r" b="b"/>
            <a:pathLst>
              <a:path w="14927992" h="7371467">
                <a:moveTo>
                  <a:pt x="0" y="0"/>
                </a:moveTo>
                <a:lnTo>
                  <a:pt x="14927992" y="0"/>
                </a:lnTo>
                <a:lnTo>
                  <a:pt x="14927992" y="7371467"/>
                </a:lnTo>
                <a:lnTo>
                  <a:pt x="0" y="7371467"/>
                </a:lnTo>
                <a:lnTo>
                  <a:pt x="0" y="0"/>
                </a:lnTo>
                <a:close/>
              </a:path>
            </a:pathLst>
          </a:custGeom>
          <a:blipFill>
            <a:blip r:embed="rId2"/>
            <a:stretch>
              <a:fillRect/>
            </a:stretch>
          </a:blipFill>
        </p:spPr>
      </p:sp>
      <p:sp>
        <p:nvSpPr>
          <p:cNvPr id="20" name="TextBox 20"/>
          <p:cNvSpPr txBox="1"/>
          <p:nvPr/>
        </p:nvSpPr>
        <p:spPr>
          <a:xfrm>
            <a:off x="3395545" y="491345"/>
            <a:ext cx="5400911" cy="333425"/>
          </a:xfrm>
          <a:prstGeom prst="rect">
            <a:avLst/>
          </a:prstGeom>
        </p:spPr>
        <p:txBody>
          <a:bodyPr lIns="0" tIns="0" rIns="0" bIns="0" rtlCol="0" anchor="t">
            <a:spAutoFit/>
          </a:bodyPr>
          <a:lstStyle/>
          <a:p>
            <a:pPr>
              <a:lnSpc>
                <a:spcPts val="2552"/>
              </a:lnSpc>
            </a:pPr>
            <a:r>
              <a:rPr lang="en-US" sz="2578">
                <a:solidFill>
                  <a:srgbClr val="FE6D73"/>
                </a:solidFill>
                <a:latin typeface="Kollektif Bold"/>
              </a:rPr>
              <a:t>HOST ANALYSIS- SCATTER PLOT</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2700000">
            <a:off x="-917594" y="-2062214"/>
            <a:ext cx="4943599" cy="2376730"/>
            <a:chOff x="0" y="0"/>
            <a:chExt cx="660400" cy="317500"/>
          </a:xfrm>
        </p:grpSpPr>
        <p:sp>
          <p:nvSpPr>
            <p:cNvPr id="3" name="Freeform 3"/>
            <p:cNvSpPr/>
            <p:nvPr/>
          </p:nvSpPr>
          <p:spPr>
            <a:xfrm>
              <a:off x="0" y="0"/>
              <a:ext cx="660400" cy="317500"/>
            </a:xfrm>
            <a:custGeom>
              <a:avLst/>
              <a:gdLst/>
              <a:ahLst/>
              <a:cxnLst/>
              <a:rect l="l" t="t" r="r" b="b"/>
              <a:pathLst>
                <a:path w="660400" h="3175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8CA9AD"/>
              </a:solidFill>
              <a:prstDash val="solid"/>
              <a:miter/>
            </a:ln>
          </p:spPr>
        </p:sp>
        <p:sp>
          <p:nvSpPr>
            <p:cNvPr id="4" name="TextBox 4"/>
            <p:cNvSpPr txBox="1"/>
            <p:nvPr/>
          </p:nvSpPr>
          <p:spPr>
            <a:xfrm>
              <a:off x="0" y="146050"/>
              <a:ext cx="660400" cy="171450"/>
            </a:xfrm>
            <a:prstGeom prst="rect">
              <a:avLst/>
            </a:prstGeom>
          </p:spPr>
          <p:txBody>
            <a:bodyPr lIns="33867" tIns="33867" rIns="33867" bIns="33867" rtlCol="0" anchor="ctr"/>
            <a:lstStyle/>
            <a:p>
              <a:pPr algn="ctr">
                <a:lnSpc>
                  <a:spcPts val="1702"/>
                </a:lnSpc>
              </a:pPr>
              <a:endParaRPr sz="1200"/>
            </a:p>
          </p:txBody>
        </p:sp>
      </p:grpSp>
      <p:grpSp>
        <p:nvGrpSpPr>
          <p:cNvPr id="13" name="Group 13"/>
          <p:cNvGrpSpPr/>
          <p:nvPr/>
        </p:nvGrpSpPr>
        <p:grpSpPr>
          <a:xfrm rot="-2700000">
            <a:off x="7591229" y="4801230"/>
            <a:ext cx="4943599" cy="2376730"/>
            <a:chOff x="0" y="0"/>
            <a:chExt cx="660400" cy="317500"/>
          </a:xfrm>
        </p:grpSpPr>
        <p:sp>
          <p:nvSpPr>
            <p:cNvPr id="14" name="Freeform 14"/>
            <p:cNvSpPr/>
            <p:nvPr/>
          </p:nvSpPr>
          <p:spPr>
            <a:xfrm>
              <a:off x="0" y="0"/>
              <a:ext cx="660400" cy="317500"/>
            </a:xfrm>
            <a:custGeom>
              <a:avLst/>
              <a:gdLst/>
              <a:ahLst/>
              <a:cxnLst/>
              <a:rect l="l" t="t" r="r" b="b"/>
              <a:pathLst>
                <a:path w="660400" h="3175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8CA9AD"/>
              </a:solidFill>
              <a:prstDash val="solid"/>
              <a:miter/>
            </a:ln>
          </p:spPr>
        </p:sp>
        <p:sp>
          <p:nvSpPr>
            <p:cNvPr id="15" name="TextBox 15"/>
            <p:cNvSpPr txBox="1"/>
            <p:nvPr/>
          </p:nvSpPr>
          <p:spPr>
            <a:xfrm>
              <a:off x="0" y="146050"/>
              <a:ext cx="660400" cy="171450"/>
            </a:xfrm>
            <a:prstGeom prst="rect">
              <a:avLst/>
            </a:prstGeom>
          </p:spPr>
          <p:txBody>
            <a:bodyPr lIns="33867" tIns="33867" rIns="33867" bIns="33867" rtlCol="0" anchor="ctr"/>
            <a:lstStyle/>
            <a:p>
              <a:pPr algn="ctr">
                <a:lnSpc>
                  <a:spcPts val="1702"/>
                </a:lnSpc>
              </a:pPr>
              <a:endParaRPr sz="1200"/>
            </a:p>
          </p:txBody>
        </p:sp>
      </p:grpSp>
      <p:sp>
        <p:nvSpPr>
          <p:cNvPr id="5" name="AutoShape 5"/>
          <p:cNvSpPr/>
          <p:nvPr/>
        </p:nvSpPr>
        <p:spPr>
          <a:xfrm>
            <a:off x="-1226004" y="-1515847"/>
            <a:ext cx="3456811" cy="3421801"/>
          </a:xfrm>
          <a:prstGeom prst="line">
            <a:avLst/>
          </a:prstGeom>
          <a:ln w="28575" cap="flat">
            <a:solidFill>
              <a:srgbClr val="8CA9AD"/>
            </a:solidFill>
            <a:prstDash val="solid"/>
            <a:headEnd type="none" w="sm" len="sm"/>
            <a:tailEnd type="none" w="sm" len="sm"/>
          </a:ln>
        </p:spPr>
      </p:sp>
      <p:sp>
        <p:nvSpPr>
          <p:cNvPr id="6" name="AutoShape 6"/>
          <p:cNvSpPr/>
          <p:nvPr/>
        </p:nvSpPr>
        <p:spPr>
          <a:xfrm>
            <a:off x="-1368634" y="-1307396"/>
            <a:ext cx="3359235" cy="3359235"/>
          </a:xfrm>
          <a:prstGeom prst="line">
            <a:avLst/>
          </a:prstGeom>
          <a:ln w="28575" cap="flat">
            <a:solidFill>
              <a:srgbClr val="8CA9AD"/>
            </a:solidFill>
            <a:prstDash val="solid"/>
            <a:headEnd type="none" w="sm" len="sm"/>
            <a:tailEnd type="none" w="sm" len="sm"/>
          </a:ln>
        </p:spPr>
      </p:sp>
      <p:sp>
        <p:nvSpPr>
          <p:cNvPr id="7" name="AutoShape 7"/>
          <p:cNvSpPr/>
          <p:nvPr/>
        </p:nvSpPr>
        <p:spPr>
          <a:xfrm>
            <a:off x="-1488369" y="-1068417"/>
            <a:ext cx="3244761" cy="3244761"/>
          </a:xfrm>
          <a:prstGeom prst="line">
            <a:avLst/>
          </a:prstGeom>
          <a:ln w="28575" cap="flat">
            <a:solidFill>
              <a:srgbClr val="8CA9AD"/>
            </a:solidFill>
            <a:prstDash val="solid"/>
            <a:headEnd type="none" w="sm" len="sm"/>
            <a:tailEnd type="none" w="sm" len="sm"/>
          </a:ln>
        </p:spPr>
      </p:sp>
      <p:sp>
        <p:nvSpPr>
          <p:cNvPr id="8" name="AutoShape 8"/>
          <p:cNvSpPr/>
          <p:nvPr/>
        </p:nvSpPr>
        <p:spPr>
          <a:xfrm>
            <a:off x="-1572805" y="-810904"/>
            <a:ext cx="3127010" cy="3127010"/>
          </a:xfrm>
          <a:prstGeom prst="line">
            <a:avLst/>
          </a:prstGeom>
          <a:ln w="28575" cap="flat">
            <a:solidFill>
              <a:srgbClr val="8CA9AD"/>
            </a:solidFill>
            <a:prstDash val="solid"/>
            <a:headEnd type="none" w="sm" len="sm"/>
            <a:tailEnd type="none" w="sm" len="sm"/>
          </a:ln>
        </p:spPr>
      </p:sp>
      <p:sp>
        <p:nvSpPr>
          <p:cNvPr id="9" name="AutoShape 9"/>
          <p:cNvSpPr/>
          <p:nvPr/>
        </p:nvSpPr>
        <p:spPr>
          <a:xfrm>
            <a:off x="-1668708" y="-517787"/>
            <a:ext cx="2898449" cy="2898449"/>
          </a:xfrm>
          <a:prstGeom prst="line">
            <a:avLst/>
          </a:prstGeom>
          <a:ln w="28575" cap="flat">
            <a:solidFill>
              <a:srgbClr val="8CA9AD"/>
            </a:solidFill>
            <a:prstDash val="solid"/>
            <a:headEnd type="none" w="sm" len="sm"/>
            <a:tailEnd type="none" w="sm" len="sm"/>
          </a:ln>
        </p:spPr>
      </p:sp>
      <p:sp>
        <p:nvSpPr>
          <p:cNvPr id="10" name="AutoShape 10"/>
          <p:cNvSpPr/>
          <p:nvPr/>
        </p:nvSpPr>
        <p:spPr>
          <a:xfrm>
            <a:off x="-1749254" y="-221972"/>
            <a:ext cx="2642399" cy="2657063"/>
          </a:xfrm>
          <a:prstGeom prst="line">
            <a:avLst/>
          </a:prstGeom>
          <a:ln w="28575" cap="flat">
            <a:solidFill>
              <a:srgbClr val="8CA9AD"/>
            </a:solidFill>
            <a:prstDash val="solid"/>
            <a:headEnd type="none" w="sm" len="sm"/>
            <a:tailEnd type="none" w="sm" len="sm"/>
          </a:ln>
        </p:spPr>
      </p:sp>
      <p:sp>
        <p:nvSpPr>
          <p:cNvPr id="11" name="AutoShape 11"/>
          <p:cNvSpPr/>
          <p:nvPr/>
        </p:nvSpPr>
        <p:spPr>
          <a:xfrm>
            <a:off x="-1732076" y="152451"/>
            <a:ext cx="2251657" cy="2240039"/>
          </a:xfrm>
          <a:prstGeom prst="line">
            <a:avLst/>
          </a:prstGeom>
          <a:ln w="28575" cap="flat">
            <a:solidFill>
              <a:srgbClr val="8CA9AD"/>
            </a:solidFill>
            <a:prstDash val="solid"/>
            <a:headEnd type="none" w="sm" len="sm"/>
            <a:tailEnd type="none" w="sm" len="sm"/>
          </a:ln>
        </p:spPr>
      </p:sp>
      <p:sp>
        <p:nvSpPr>
          <p:cNvPr id="12" name="AutoShape 12"/>
          <p:cNvSpPr/>
          <p:nvPr/>
        </p:nvSpPr>
        <p:spPr>
          <a:xfrm>
            <a:off x="-1673198" y="603840"/>
            <a:ext cx="1752399" cy="1781313"/>
          </a:xfrm>
          <a:prstGeom prst="line">
            <a:avLst/>
          </a:prstGeom>
          <a:ln w="28575" cap="flat">
            <a:solidFill>
              <a:srgbClr val="8CA9AD"/>
            </a:solidFill>
            <a:prstDash val="solid"/>
            <a:headEnd type="none" w="sm" len="sm"/>
            <a:tailEnd type="none" w="sm" len="sm"/>
          </a:ln>
        </p:spPr>
      </p:sp>
      <p:sp>
        <p:nvSpPr>
          <p:cNvPr id="16" name="AutoShape 16"/>
          <p:cNvSpPr/>
          <p:nvPr/>
        </p:nvSpPr>
        <p:spPr>
          <a:xfrm flipV="1">
            <a:off x="9421030" y="5312992"/>
            <a:ext cx="3421801" cy="3456811"/>
          </a:xfrm>
          <a:prstGeom prst="line">
            <a:avLst/>
          </a:prstGeom>
          <a:ln w="28575" cap="flat">
            <a:solidFill>
              <a:srgbClr val="8CA9AD"/>
            </a:solidFill>
            <a:prstDash val="solid"/>
            <a:headEnd type="none" w="sm" len="sm"/>
            <a:tailEnd type="none" w="sm" len="sm"/>
          </a:ln>
        </p:spPr>
      </p:sp>
      <p:sp>
        <p:nvSpPr>
          <p:cNvPr id="17" name="AutoShape 17"/>
          <p:cNvSpPr/>
          <p:nvPr/>
        </p:nvSpPr>
        <p:spPr>
          <a:xfrm flipV="1">
            <a:off x="9629481" y="5553199"/>
            <a:ext cx="3359235" cy="3359235"/>
          </a:xfrm>
          <a:prstGeom prst="line">
            <a:avLst/>
          </a:prstGeom>
          <a:ln w="28575" cap="flat">
            <a:solidFill>
              <a:srgbClr val="8CA9AD"/>
            </a:solidFill>
            <a:prstDash val="solid"/>
            <a:headEnd type="none" w="sm" len="sm"/>
            <a:tailEnd type="none" w="sm" len="sm"/>
          </a:ln>
        </p:spPr>
      </p:sp>
      <p:sp>
        <p:nvSpPr>
          <p:cNvPr id="18" name="AutoShape 18"/>
          <p:cNvSpPr/>
          <p:nvPr/>
        </p:nvSpPr>
        <p:spPr>
          <a:xfrm flipV="1">
            <a:off x="9868460" y="5787408"/>
            <a:ext cx="3244761" cy="3244761"/>
          </a:xfrm>
          <a:prstGeom prst="line">
            <a:avLst/>
          </a:prstGeom>
          <a:ln w="28575" cap="flat">
            <a:solidFill>
              <a:srgbClr val="8CA9AD"/>
            </a:solidFill>
            <a:prstDash val="solid"/>
            <a:headEnd type="none" w="sm" len="sm"/>
            <a:tailEnd type="none" w="sm" len="sm"/>
          </a:ln>
        </p:spPr>
      </p:sp>
      <p:sp>
        <p:nvSpPr>
          <p:cNvPr id="20" name="TextBox 20"/>
          <p:cNvSpPr txBox="1"/>
          <p:nvPr/>
        </p:nvSpPr>
        <p:spPr>
          <a:xfrm>
            <a:off x="2230808" y="298450"/>
            <a:ext cx="8029369" cy="461665"/>
          </a:xfrm>
          <a:prstGeom prst="rect">
            <a:avLst/>
          </a:prstGeom>
        </p:spPr>
        <p:txBody>
          <a:bodyPr lIns="0" tIns="0" rIns="0" bIns="0" rtlCol="0" anchor="t">
            <a:spAutoFit/>
          </a:bodyPr>
          <a:lstStyle/>
          <a:p>
            <a:pPr algn="ctr">
              <a:lnSpc>
                <a:spcPts val="3600"/>
              </a:lnSpc>
            </a:pPr>
            <a:r>
              <a:rPr lang="en-US" sz="3600">
                <a:solidFill>
                  <a:srgbClr val="227C9D"/>
                </a:solidFill>
                <a:latin typeface="Kollektif Bold"/>
              </a:rPr>
              <a:t>TABLEAU DASHBOARD</a:t>
            </a:r>
          </a:p>
        </p:txBody>
      </p:sp>
      <p:pic>
        <p:nvPicPr>
          <p:cNvPr id="22" name="Picture 21">
            <a:extLst>
              <a:ext uri="{FF2B5EF4-FFF2-40B4-BE49-F238E27FC236}">
                <a16:creationId xmlns:a16="http://schemas.microsoft.com/office/drawing/2014/main" id="{C13758F5-930A-87B6-7AE0-0BEA4D0C5F29}"/>
              </a:ext>
            </a:extLst>
          </p:cNvPr>
          <p:cNvPicPr>
            <a:picLocks noChangeAspect="1"/>
          </p:cNvPicPr>
          <p:nvPr/>
        </p:nvPicPr>
        <p:blipFill>
          <a:blip r:embed="rId2"/>
          <a:stretch>
            <a:fillRect/>
          </a:stretch>
        </p:blipFill>
        <p:spPr>
          <a:xfrm>
            <a:off x="502402" y="763052"/>
            <a:ext cx="11146529" cy="5654134"/>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2700000">
            <a:off x="-917594" y="-2062214"/>
            <a:ext cx="4943599" cy="2376730"/>
            <a:chOff x="0" y="0"/>
            <a:chExt cx="660400" cy="317500"/>
          </a:xfrm>
        </p:grpSpPr>
        <p:sp>
          <p:nvSpPr>
            <p:cNvPr id="3" name="Freeform 3"/>
            <p:cNvSpPr/>
            <p:nvPr/>
          </p:nvSpPr>
          <p:spPr>
            <a:xfrm>
              <a:off x="0" y="0"/>
              <a:ext cx="660400" cy="317500"/>
            </a:xfrm>
            <a:custGeom>
              <a:avLst/>
              <a:gdLst/>
              <a:ahLst/>
              <a:cxnLst/>
              <a:rect l="l" t="t" r="r" b="b"/>
              <a:pathLst>
                <a:path w="660400" h="3175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8CA9AD"/>
              </a:solidFill>
              <a:prstDash val="solid"/>
              <a:miter/>
            </a:ln>
          </p:spPr>
        </p:sp>
        <p:sp>
          <p:nvSpPr>
            <p:cNvPr id="4" name="TextBox 4"/>
            <p:cNvSpPr txBox="1"/>
            <p:nvPr/>
          </p:nvSpPr>
          <p:spPr>
            <a:xfrm>
              <a:off x="0" y="146050"/>
              <a:ext cx="660400" cy="171450"/>
            </a:xfrm>
            <a:prstGeom prst="rect">
              <a:avLst/>
            </a:prstGeom>
          </p:spPr>
          <p:txBody>
            <a:bodyPr lIns="33867" tIns="33867" rIns="33867" bIns="33867" rtlCol="0" anchor="ctr"/>
            <a:lstStyle/>
            <a:p>
              <a:pPr algn="ctr">
                <a:lnSpc>
                  <a:spcPts val="1702"/>
                </a:lnSpc>
              </a:pPr>
              <a:endParaRPr sz="1200"/>
            </a:p>
          </p:txBody>
        </p:sp>
      </p:grpSp>
      <p:sp>
        <p:nvSpPr>
          <p:cNvPr id="5" name="AutoShape 5"/>
          <p:cNvSpPr/>
          <p:nvPr/>
        </p:nvSpPr>
        <p:spPr>
          <a:xfrm>
            <a:off x="-1226004" y="-1515847"/>
            <a:ext cx="3456811" cy="3421801"/>
          </a:xfrm>
          <a:prstGeom prst="line">
            <a:avLst/>
          </a:prstGeom>
          <a:ln w="28575" cap="flat">
            <a:solidFill>
              <a:srgbClr val="8CA9AD"/>
            </a:solidFill>
            <a:prstDash val="solid"/>
            <a:headEnd type="none" w="sm" len="sm"/>
            <a:tailEnd type="none" w="sm" len="sm"/>
          </a:ln>
        </p:spPr>
      </p:sp>
      <p:sp>
        <p:nvSpPr>
          <p:cNvPr id="6" name="AutoShape 6"/>
          <p:cNvSpPr/>
          <p:nvPr/>
        </p:nvSpPr>
        <p:spPr>
          <a:xfrm>
            <a:off x="-1368634" y="-1307396"/>
            <a:ext cx="3359235" cy="3359235"/>
          </a:xfrm>
          <a:prstGeom prst="line">
            <a:avLst/>
          </a:prstGeom>
          <a:ln w="28575" cap="flat">
            <a:solidFill>
              <a:srgbClr val="8CA9AD"/>
            </a:solidFill>
            <a:prstDash val="solid"/>
            <a:headEnd type="none" w="sm" len="sm"/>
            <a:tailEnd type="none" w="sm" len="sm"/>
          </a:ln>
        </p:spPr>
      </p:sp>
      <p:sp>
        <p:nvSpPr>
          <p:cNvPr id="7" name="AutoShape 7"/>
          <p:cNvSpPr/>
          <p:nvPr/>
        </p:nvSpPr>
        <p:spPr>
          <a:xfrm>
            <a:off x="-1488369" y="-1068417"/>
            <a:ext cx="3244761" cy="3244761"/>
          </a:xfrm>
          <a:prstGeom prst="line">
            <a:avLst/>
          </a:prstGeom>
          <a:ln w="28575" cap="flat">
            <a:solidFill>
              <a:srgbClr val="8CA9AD"/>
            </a:solidFill>
            <a:prstDash val="solid"/>
            <a:headEnd type="none" w="sm" len="sm"/>
            <a:tailEnd type="none" w="sm" len="sm"/>
          </a:ln>
        </p:spPr>
      </p:sp>
      <p:sp>
        <p:nvSpPr>
          <p:cNvPr id="8" name="AutoShape 8"/>
          <p:cNvSpPr/>
          <p:nvPr/>
        </p:nvSpPr>
        <p:spPr>
          <a:xfrm>
            <a:off x="-1572805" y="-810904"/>
            <a:ext cx="3127010" cy="3127010"/>
          </a:xfrm>
          <a:prstGeom prst="line">
            <a:avLst/>
          </a:prstGeom>
          <a:ln w="28575" cap="flat">
            <a:solidFill>
              <a:srgbClr val="8CA9AD"/>
            </a:solidFill>
            <a:prstDash val="solid"/>
            <a:headEnd type="none" w="sm" len="sm"/>
            <a:tailEnd type="none" w="sm" len="sm"/>
          </a:ln>
        </p:spPr>
      </p:sp>
      <p:sp>
        <p:nvSpPr>
          <p:cNvPr id="9" name="AutoShape 9"/>
          <p:cNvSpPr/>
          <p:nvPr/>
        </p:nvSpPr>
        <p:spPr>
          <a:xfrm>
            <a:off x="-1668708" y="-517787"/>
            <a:ext cx="2898449" cy="2898449"/>
          </a:xfrm>
          <a:prstGeom prst="line">
            <a:avLst/>
          </a:prstGeom>
          <a:ln w="28575" cap="flat">
            <a:solidFill>
              <a:srgbClr val="8CA9AD"/>
            </a:solidFill>
            <a:prstDash val="solid"/>
            <a:headEnd type="none" w="sm" len="sm"/>
            <a:tailEnd type="none" w="sm" len="sm"/>
          </a:ln>
        </p:spPr>
      </p:sp>
      <p:sp>
        <p:nvSpPr>
          <p:cNvPr id="10" name="AutoShape 10"/>
          <p:cNvSpPr/>
          <p:nvPr/>
        </p:nvSpPr>
        <p:spPr>
          <a:xfrm>
            <a:off x="-1749254" y="-221972"/>
            <a:ext cx="2642399" cy="2657063"/>
          </a:xfrm>
          <a:prstGeom prst="line">
            <a:avLst/>
          </a:prstGeom>
          <a:ln w="28575" cap="flat">
            <a:solidFill>
              <a:srgbClr val="8CA9AD"/>
            </a:solidFill>
            <a:prstDash val="solid"/>
            <a:headEnd type="none" w="sm" len="sm"/>
            <a:tailEnd type="none" w="sm" len="sm"/>
          </a:ln>
        </p:spPr>
      </p:sp>
      <p:sp>
        <p:nvSpPr>
          <p:cNvPr id="11" name="AutoShape 11"/>
          <p:cNvSpPr/>
          <p:nvPr/>
        </p:nvSpPr>
        <p:spPr>
          <a:xfrm>
            <a:off x="-1732076" y="152451"/>
            <a:ext cx="2251657" cy="2240039"/>
          </a:xfrm>
          <a:prstGeom prst="line">
            <a:avLst/>
          </a:prstGeom>
          <a:ln w="28575" cap="flat">
            <a:solidFill>
              <a:srgbClr val="8CA9AD"/>
            </a:solidFill>
            <a:prstDash val="solid"/>
            <a:headEnd type="none" w="sm" len="sm"/>
            <a:tailEnd type="none" w="sm" len="sm"/>
          </a:ln>
        </p:spPr>
      </p:sp>
      <p:sp>
        <p:nvSpPr>
          <p:cNvPr id="12" name="AutoShape 12"/>
          <p:cNvSpPr/>
          <p:nvPr/>
        </p:nvSpPr>
        <p:spPr>
          <a:xfrm>
            <a:off x="-1673198" y="603840"/>
            <a:ext cx="1752399" cy="1781313"/>
          </a:xfrm>
          <a:prstGeom prst="line">
            <a:avLst/>
          </a:prstGeom>
          <a:ln w="28575" cap="flat">
            <a:solidFill>
              <a:srgbClr val="8CA9AD"/>
            </a:solidFill>
            <a:prstDash val="solid"/>
            <a:headEnd type="none" w="sm" len="sm"/>
            <a:tailEnd type="none" w="sm" len="sm"/>
          </a:ln>
        </p:spPr>
      </p:sp>
      <p:grpSp>
        <p:nvGrpSpPr>
          <p:cNvPr id="13" name="Group 13"/>
          <p:cNvGrpSpPr/>
          <p:nvPr/>
        </p:nvGrpSpPr>
        <p:grpSpPr>
          <a:xfrm rot="-2700000">
            <a:off x="7591229" y="4801230"/>
            <a:ext cx="4943599" cy="2376730"/>
            <a:chOff x="0" y="0"/>
            <a:chExt cx="660400" cy="317500"/>
          </a:xfrm>
        </p:grpSpPr>
        <p:sp>
          <p:nvSpPr>
            <p:cNvPr id="14" name="Freeform 14"/>
            <p:cNvSpPr/>
            <p:nvPr/>
          </p:nvSpPr>
          <p:spPr>
            <a:xfrm>
              <a:off x="0" y="0"/>
              <a:ext cx="660400" cy="317500"/>
            </a:xfrm>
            <a:custGeom>
              <a:avLst/>
              <a:gdLst/>
              <a:ahLst/>
              <a:cxnLst/>
              <a:rect l="l" t="t" r="r" b="b"/>
              <a:pathLst>
                <a:path w="660400" h="3175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8CA9AD"/>
              </a:solidFill>
              <a:prstDash val="solid"/>
              <a:miter/>
            </a:ln>
          </p:spPr>
        </p:sp>
        <p:sp>
          <p:nvSpPr>
            <p:cNvPr id="15" name="TextBox 15"/>
            <p:cNvSpPr txBox="1"/>
            <p:nvPr/>
          </p:nvSpPr>
          <p:spPr>
            <a:xfrm>
              <a:off x="0" y="146050"/>
              <a:ext cx="660400" cy="171450"/>
            </a:xfrm>
            <a:prstGeom prst="rect">
              <a:avLst/>
            </a:prstGeom>
          </p:spPr>
          <p:txBody>
            <a:bodyPr lIns="33867" tIns="33867" rIns="33867" bIns="33867" rtlCol="0" anchor="ctr"/>
            <a:lstStyle/>
            <a:p>
              <a:pPr algn="ctr">
                <a:lnSpc>
                  <a:spcPts val="1702"/>
                </a:lnSpc>
              </a:pPr>
              <a:endParaRPr sz="1200"/>
            </a:p>
          </p:txBody>
        </p:sp>
      </p:grpSp>
      <p:sp>
        <p:nvSpPr>
          <p:cNvPr id="16" name="AutoShape 16"/>
          <p:cNvSpPr/>
          <p:nvPr/>
        </p:nvSpPr>
        <p:spPr>
          <a:xfrm flipV="1">
            <a:off x="9421030" y="5312992"/>
            <a:ext cx="3421801" cy="3456811"/>
          </a:xfrm>
          <a:prstGeom prst="line">
            <a:avLst/>
          </a:prstGeom>
          <a:ln w="28575" cap="flat">
            <a:solidFill>
              <a:srgbClr val="8CA9AD"/>
            </a:solidFill>
            <a:prstDash val="solid"/>
            <a:headEnd type="none" w="sm" len="sm"/>
            <a:tailEnd type="none" w="sm" len="sm"/>
          </a:ln>
        </p:spPr>
      </p:sp>
      <p:sp>
        <p:nvSpPr>
          <p:cNvPr id="17" name="AutoShape 17"/>
          <p:cNvSpPr/>
          <p:nvPr/>
        </p:nvSpPr>
        <p:spPr>
          <a:xfrm flipV="1">
            <a:off x="9629481" y="5553199"/>
            <a:ext cx="3359235" cy="3359235"/>
          </a:xfrm>
          <a:prstGeom prst="line">
            <a:avLst/>
          </a:prstGeom>
          <a:ln w="28575" cap="flat">
            <a:solidFill>
              <a:srgbClr val="8CA9AD"/>
            </a:solidFill>
            <a:prstDash val="solid"/>
            <a:headEnd type="none" w="sm" len="sm"/>
            <a:tailEnd type="none" w="sm" len="sm"/>
          </a:ln>
        </p:spPr>
      </p:sp>
      <p:sp>
        <p:nvSpPr>
          <p:cNvPr id="18" name="AutoShape 18"/>
          <p:cNvSpPr/>
          <p:nvPr/>
        </p:nvSpPr>
        <p:spPr>
          <a:xfrm flipV="1">
            <a:off x="9868460" y="5787408"/>
            <a:ext cx="3244761" cy="3244761"/>
          </a:xfrm>
          <a:prstGeom prst="line">
            <a:avLst/>
          </a:prstGeom>
          <a:ln w="28575" cap="flat">
            <a:solidFill>
              <a:srgbClr val="8CA9AD"/>
            </a:solidFill>
            <a:prstDash val="solid"/>
            <a:headEnd type="none" w="sm" len="sm"/>
            <a:tailEnd type="none" w="sm" len="sm"/>
          </a:ln>
        </p:spPr>
      </p:sp>
      <p:sp>
        <p:nvSpPr>
          <p:cNvPr id="20" name="TextBox 20"/>
          <p:cNvSpPr txBox="1"/>
          <p:nvPr/>
        </p:nvSpPr>
        <p:spPr>
          <a:xfrm>
            <a:off x="2230808" y="146102"/>
            <a:ext cx="8029369" cy="461665"/>
          </a:xfrm>
          <a:prstGeom prst="rect">
            <a:avLst/>
          </a:prstGeom>
        </p:spPr>
        <p:txBody>
          <a:bodyPr lIns="0" tIns="0" rIns="0" bIns="0" rtlCol="0" anchor="t">
            <a:spAutoFit/>
          </a:bodyPr>
          <a:lstStyle/>
          <a:p>
            <a:pPr algn="ctr">
              <a:lnSpc>
                <a:spcPts val="3600"/>
              </a:lnSpc>
            </a:pPr>
            <a:r>
              <a:rPr lang="en-US" sz="3600">
                <a:solidFill>
                  <a:srgbClr val="227C9D"/>
                </a:solidFill>
                <a:latin typeface="Kollektif Bold"/>
              </a:rPr>
              <a:t>TABLEAU DASHBOARD</a:t>
            </a:r>
          </a:p>
        </p:txBody>
      </p:sp>
      <p:pic>
        <p:nvPicPr>
          <p:cNvPr id="22" name="Picture 21">
            <a:extLst>
              <a:ext uri="{FF2B5EF4-FFF2-40B4-BE49-F238E27FC236}">
                <a16:creationId xmlns:a16="http://schemas.microsoft.com/office/drawing/2014/main" id="{231F9B7B-D98C-6CD0-3FCD-9A03653B7533}"/>
              </a:ext>
            </a:extLst>
          </p:cNvPr>
          <p:cNvPicPr>
            <a:picLocks noChangeAspect="1"/>
          </p:cNvPicPr>
          <p:nvPr/>
        </p:nvPicPr>
        <p:blipFill>
          <a:blip r:embed="rId2"/>
          <a:stretch>
            <a:fillRect/>
          </a:stretch>
        </p:blipFill>
        <p:spPr>
          <a:xfrm>
            <a:off x="536759" y="564750"/>
            <a:ext cx="11096441" cy="586145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367620" y="685800"/>
            <a:ext cx="11710370" cy="474489"/>
          </a:xfrm>
          <a:prstGeom prst="rect">
            <a:avLst/>
          </a:prstGeom>
        </p:spPr>
        <p:txBody>
          <a:bodyPr lIns="0" tIns="0" rIns="0" bIns="0" rtlCol="0" anchor="t">
            <a:spAutoFit/>
          </a:bodyPr>
          <a:lstStyle/>
          <a:p>
            <a:pPr>
              <a:lnSpc>
                <a:spcPts val="3696"/>
              </a:lnSpc>
            </a:pPr>
            <a:r>
              <a:rPr lang="en-US" sz="3734">
                <a:solidFill>
                  <a:srgbClr val="FE6D73"/>
                </a:solidFill>
                <a:latin typeface="Kollektif Bold"/>
              </a:rPr>
              <a:t>ACTIONABLE INSIGHTS AND RECOMMENDATIONS</a:t>
            </a:r>
          </a:p>
        </p:txBody>
      </p:sp>
      <p:sp>
        <p:nvSpPr>
          <p:cNvPr id="3" name="Freeform 3"/>
          <p:cNvSpPr/>
          <p:nvPr/>
        </p:nvSpPr>
        <p:spPr>
          <a:xfrm rot="-10800000">
            <a:off x="6351" y="3942443"/>
            <a:ext cx="722539" cy="72253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722540" y="3961493"/>
            <a:ext cx="722539" cy="72253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1" y="4684033"/>
            <a:ext cx="722539" cy="72253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rot="-10800000">
            <a:off x="1" y="5406572"/>
            <a:ext cx="722539" cy="72253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rot="-5400000">
            <a:off x="722540" y="5406572"/>
            <a:ext cx="722539" cy="72253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8" name="Freeform 8"/>
          <p:cNvSpPr/>
          <p:nvPr/>
        </p:nvSpPr>
        <p:spPr>
          <a:xfrm rot="-10800000">
            <a:off x="722540" y="6129111"/>
            <a:ext cx="722539" cy="72253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9" name="Freeform 9"/>
          <p:cNvSpPr/>
          <p:nvPr/>
        </p:nvSpPr>
        <p:spPr>
          <a:xfrm rot="-10800000">
            <a:off x="2214501" y="5412922"/>
            <a:ext cx="722539" cy="72253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0" name="Freeform 10"/>
          <p:cNvSpPr/>
          <p:nvPr/>
        </p:nvSpPr>
        <p:spPr>
          <a:xfrm>
            <a:off x="2214501" y="4690383"/>
            <a:ext cx="722539" cy="72253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1" name="Freeform 11"/>
          <p:cNvSpPr/>
          <p:nvPr/>
        </p:nvSpPr>
        <p:spPr>
          <a:xfrm rot="5400000">
            <a:off x="2937040" y="5412922"/>
            <a:ext cx="722539" cy="72253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2" name="Freeform 12"/>
          <p:cNvSpPr/>
          <p:nvPr/>
        </p:nvSpPr>
        <p:spPr>
          <a:xfrm>
            <a:off x="1491961" y="6135461"/>
            <a:ext cx="722539" cy="72253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3" name="Freeform 13"/>
          <p:cNvSpPr/>
          <p:nvPr/>
        </p:nvSpPr>
        <p:spPr>
          <a:xfrm>
            <a:off x="2214501" y="6135461"/>
            <a:ext cx="722539" cy="72253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4" name="Freeform 14"/>
          <p:cNvSpPr/>
          <p:nvPr/>
        </p:nvSpPr>
        <p:spPr>
          <a:xfrm rot="5400000">
            <a:off x="1" y="6129111"/>
            <a:ext cx="722539" cy="72253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5" name="TextBox 15"/>
          <p:cNvSpPr txBox="1"/>
          <p:nvPr/>
        </p:nvSpPr>
        <p:spPr>
          <a:xfrm>
            <a:off x="1083809" y="1915550"/>
            <a:ext cx="5751115" cy="2150589"/>
          </a:xfrm>
          <a:prstGeom prst="rect">
            <a:avLst/>
          </a:prstGeom>
        </p:spPr>
        <p:txBody>
          <a:bodyPr lIns="0" tIns="0" rIns="0" bIns="0" rtlCol="0" anchor="t">
            <a:spAutoFit/>
          </a:bodyPr>
          <a:lstStyle/>
          <a:p>
            <a:pPr marL="374245" lvl="1" indent="-187122">
              <a:lnSpc>
                <a:spcPts val="2079"/>
              </a:lnSpc>
              <a:buFont typeface="Arial"/>
              <a:buChar char="•"/>
            </a:pPr>
            <a:r>
              <a:rPr lang="en-US" sz="1733" dirty="0">
                <a:solidFill>
                  <a:srgbClr val="545454"/>
                </a:solidFill>
                <a:latin typeface="DM Sans"/>
              </a:rPr>
              <a:t>·We observe that the most preferred room type is an Entire home/apartment followed by a Private room. Airbnb offering such room types are attracting guests and getting sufficient reviews. In comparison, Shared room availability is less. This area can be potentially attractive for Airbnb to capitalize on and expand its market share.</a:t>
            </a:r>
          </a:p>
          <a:p>
            <a:pPr>
              <a:lnSpc>
                <a:spcPts val="2079"/>
              </a:lnSpc>
            </a:pPr>
            <a:endParaRPr lang="en-US" sz="1733" dirty="0">
              <a:solidFill>
                <a:srgbClr val="545454"/>
              </a:solidFill>
              <a:latin typeface="DM Sans"/>
            </a:endParaRPr>
          </a:p>
        </p:txBody>
      </p:sp>
      <p:sp>
        <p:nvSpPr>
          <p:cNvPr id="16" name="TextBox 16"/>
          <p:cNvSpPr txBox="1"/>
          <p:nvPr/>
        </p:nvSpPr>
        <p:spPr>
          <a:xfrm>
            <a:off x="7539164" y="1915550"/>
            <a:ext cx="3621229" cy="1970283"/>
          </a:xfrm>
          <a:prstGeom prst="rect">
            <a:avLst/>
          </a:prstGeom>
        </p:spPr>
        <p:txBody>
          <a:bodyPr lIns="0" tIns="0" rIns="0" bIns="0" rtlCol="0" anchor="t">
            <a:spAutoFit/>
          </a:bodyPr>
          <a:lstStyle/>
          <a:p>
            <a:pPr marL="388638" lvl="1" indent="-194319">
              <a:lnSpc>
                <a:spcPts val="2159"/>
              </a:lnSpc>
              <a:buFont typeface="Arial"/>
              <a:buChar char="•"/>
            </a:pPr>
            <a:r>
              <a:rPr lang="en-US" sz="1799">
                <a:solidFill>
                  <a:srgbClr val="545454"/>
                </a:solidFill>
                <a:latin typeface="DM Sans"/>
              </a:rPr>
              <a:t>·To overcome pricing outliers dynamic pricing strategies can be implemented to incentivize bookings for the less-utilized room types like the shared rooms.</a:t>
            </a:r>
          </a:p>
          <a:p>
            <a:pPr>
              <a:lnSpc>
                <a:spcPts val="2159"/>
              </a:lnSpc>
            </a:pPr>
            <a:endParaRPr lang="en-US" sz="1799">
              <a:solidFill>
                <a:srgbClr val="545454"/>
              </a:solidFill>
              <a:latin typeface="DM Sans"/>
            </a:endParaRPr>
          </a:p>
        </p:txBody>
      </p:sp>
      <p:sp>
        <p:nvSpPr>
          <p:cNvPr id="17" name="TextBox 17"/>
          <p:cNvSpPr txBox="1"/>
          <p:nvPr/>
        </p:nvSpPr>
        <p:spPr>
          <a:xfrm>
            <a:off x="4844242" y="4303713"/>
            <a:ext cx="3370933" cy="1397819"/>
          </a:xfrm>
          <a:prstGeom prst="rect">
            <a:avLst/>
          </a:prstGeom>
        </p:spPr>
        <p:txBody>
          <a:bodyPr lIns="0" tIns="0" rIns="0" bIns="0" rtlCol="0" anchor="t">
            <a:spAutoFit/>
          </a:bodyPr>
          <a:lstStyle/>
          <a:p>
            <a:pPr marL="388638" lvl="1" indent="-194319">
              <a:lnSpc>
                <a:spcPts val="2159"/>
              </a:lnSpc>
              <a:buFont typeface="Arial"/>
              <a:buChar char="•"/>
            </a:pPr>
            <a:r>
              <a:rPr lang="en-US" sz="1799">
                <a:solidFill>
                  <a:srgbClr val="545454"/>
                </a:solidFill>
                <a:latin typeface="DM Sans"/>
              </a:rPr>
              <a:t>·Special promotions and incentives to be provided during off-peak periods to stimulate demand.</a:t>
            </a:r>
          </a:p>
          <a:p>
            <a:pPr>
              <a:lnSpc>
                <a:spcPts val="2079"/>
              </a:lnSpc>
            </a:pPr>
            <a:endParaRPr lang="en-US" sz="1799">
              <a:solidFill>
                <a:srgbClr val="545454"/>
              </a:solidFill>
              <a:latin typeface="DM Sans"/>
            </a:endParaRPr>
          </a:p>
        </p:txBody>
      </p:sp>
      <p:grpSp>
        <p:nvGrpSpPr>
          <p:cNvPr id="18" name="Group 18"/>
          <p:cNvGrpSpPr/>
          <p:nvPr/>
        </p:nvGrpSpPr>
        <p:grpSpPr>
          <a:xfrm>
            <a:off x="8749069" y="3650024"/>
            <a:ext cx="5898341" cy="5903784"/>
            <a:chOff x="0" y="0"/>
            <a:chExt cx="11796681" cy="11807568"/>
          </a:xfrm>
        </p:grpSpPr>
        <p:grpSp>
          <p:nvGrpSpPr>
            <p:cNvPr id="19" name="Group 19"/>
            <p:cNvGrpSpPr/>
            <p:nvPr/>
          </p:nvGrpSpPr>
          <p:grpSpPr>
            <a:xfrm rot="2700000">
              <a:off x="1676828" y="2799524"/>
              <a:ext cx="9887197" cy="4753460"/>
              <a:chOff x="0" y="0"/>
              <a:chExt cx="660400" cy="317500"/>
            </a:xfrm>
          </p:grpSpPr>
          <p:sp>
            <p:nvSpPr>
              <p:cNvPr id="20" name="Freeform 20"/>
              <p:cNvSpPr/>
              <p:nvPr/>
            </p:nvSpPr>
            <p:spPr>
              <a:xfrm>
                <a:off x="0" y="0"/>
                <a:ext cx="660400" cy="317500"/>
              </a:xfrm>
              <a:custGeom>
                <a:avLst/>
                <a:gdLst/>
                <a:ahLst/>
                <a:cxnLst/>
                <a:rect l="l" t="t" r="r" b="b"/>
                <a:pathLst>
                  <a:path w="660400" h="3175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8CA9AD"/>
                </a:solidFill>
                <a:prstDash val="solid"/>
                <a:miter/>
              </a:ln>
            </p:spPr>
          </p:sp>
          <p:sp>
            <p:nvSpPr>
              <p:cNvPr id="21" name="TextBox 21"/>
              <p:cNvSpPr txBox="1"/>
              <p:nvPr/>
            </p:nvSpPr>
            <p:spPr>
              <a:xfrm>
                <a:off x="0" y="146050"/>
                <a:ext cx="660400" cy="171450"/>
              </a:xfrm>
              <a:prstGeom prst="rect">
                <a:avLst/>
              </a:prstGeom>
            </p:spPr>
            <p:txBody>
              <a:bodyPr lIns="33867" tIns="33867" rIns="33867" bIns="33867" rtlCol="0" anchor="ctr"/>
              <a:lstStyle/>
              <a:p>
                <a:pPr algn="ctr">
                  <a:lnSpc>
                    <a:spcPts val="1702"/>
                  </a:lnSpc>
                </a:pPr>
                <a:endParaRPr sz="1200"/>
              </a:p>
            </p:txBody>
          </p:sp>
        </p:grpSp>
        <p:sp>
          <p:nvSpPr>
            <p:cNvPr id="22" name="AutoShape 22"/>
            <p:cNvSpPr/>
            <p:nvPr/>
          </p:nvSpPr>
          <p:spPr>
            <a:xfrm>
              <a:off x="1060010" y="3892256"/>
              <a:ext cx="6913622" cy="6843603"/>
            </a:xfrm>
            <a:prstGeom prst="line">
              <a:avLst/>
            </a:prstGeom>
            <a:ln w="38100" cap="flat">
              <a:solidFill>
                <a:srgbClr val="8CA9AD"/>
              </a:solidFill>
              <a:prstDash val="solid"/>
              <a:headEnd type="none" w="sm" len="sm"/>
              <a:tailEnd type="none" w="sm" len="sm"/>
            </a:ln>
          </p:spPr>
        </p:sp>
        <p:sp>
          <p:nvSpPr>
            <p:cNvPr id="23" name="AutoShape 23"/>
            <p:cNvSpPr/>
            <p:nvPr/>
          </p:nvSpPr>
          <p:spPr>
            <a:xfrm>
              <a:off x="774748" y="4309159"/>
              <a:ext cx="6718471" cy="6718471"/>
            </a:xfrm>
            <a:prstGeom prst="line">
              <a:avLst/>
            </a:prstGeom>
            <a:ln w="38100" cap="flat">
              <a:solidFill>
                <a:srgbClr val="8CA9AD"/>
              </a:solidFill>
              <a:prstDash val="solid"/>
              <a:headEnd type="none" w="sm" len="sm"/>
              <a:tailEnd type="none" w="sm" len="sm"/>
            </a:ln>
          </p:spPr>
        </p:sp>
        <p:sp>
          <p:nvSpPr>
            <p:cNvPr id="24" name="AutoShape 24"/>
            <p:cNvSpPr/>
            <p:nvPr/>
          </p:nvSpPr>
          <p:spPr>
            <a:xfrm>
              <a:off x="535279" y="4787119"/>
              <a:ext cx="6489522" cy="6489522"/>
            </a:xfrm>
            <a:prstGeom prst="line">
              <a:avLst/>
            </a:prstGeom>
            <a:ln w="38100" cap="flat">
              <a:solidFill>
                <a:srgbClr val="8CA9AD"/>
              </a:solidFill>
              <a:prstDash val="solid"/>
              <a:headEnd type="none" w="sm" len="sm"/>
              <a:tailEnd type="none" w="sm" len="sm"/>
            </a:ln>
          </p:spPr>
        </p:sp>
        <p:sp>
          <p:nvSpPr>
            <p:cNvPr id="25" name="AutoShape 25"/>
            <p:cNvSpPr/>
            <p:nvPr/>
          </p:nvSpPr>
          <p:spPr>
            <a:xfrm>
              <a:off x="366406" y="5302142"/>
              <a:ext cx="6254021" cy="6254021"/>
            </a:xfrm>
            <a:prstGeom prst="line">
              <a:avLst/>
            </a:prstGeom>
            <a:ln w="38100" cap="flat">
              <a:solidFill>
                <a:srgbClr val="8CA9AD"/>
              </a:solidFill>
              <a:prstDash val="solid"/>
              <a:headEnd type="none" w="sm" len="sm"/>
              <a:tailEnd type="none" w="sm" len="sm"/>
            </a:ln>
          </p:spPr>
        </p:sp>
        <p:sp>
          <p:nvSpPr>
            <p:cNvPr id="26" name="AutoShape 26"/>
            <p:cNvSpPr/>
            <p:nvPr/>
          </p:nvSpPr>
          <p:spPr>
            <a:xfrm>
              <a:off x="174601" y="5888378"/>
              <a:ext cx="5796899" cy="5796899"/>
            </a:xfrm>
            <a:prstGeom prst="line">
              <a:avLst/>
            </a:prstGeom>
            <a:ln w="38100" cap="flat">
              <a:solidFill>
                <a:srgbClr val="8CA9AD"/>
              </a:solidFill>
              <a:prstDash val="solid"/>
              <a:headEnd type="none" w="sm" len="sm"/>
              <a:tailEnd type="none" w="sm" len="sm"/>
            </a:ln>
          </p:spPr>
        </p:sp>
        <p:sp>
          <p:nvSpPr>
            <p:cNvPr id="27" name="AutoShape 27"/>
            <p:cNvSpPr/>
            <p:nvPr/>
          </p:nvSpPr>
          <p:spPr>
            <a:xfrm>
              <a:off x="13508" y="6480010"/>
              <a:ext cx="5284799" cy="5314125"/>
            </a:xfrm>
            <a:prstGeom prst="line">
              <a:avLst/>
            </a:prstGeom>
            <a:ln w="38100" cap="flat">
              <a:solidFill>
                <a:srgbClr val="8CA9AD"/>
              </a:solidFill>
              <a:prstDash val="solid"/>
              <a:headEnd type="none" w="sm" len="sm"/>
              <a:tailEnd type="none" w="sm" len="sm"/>
            </a:ln>
          </p:spPr>
        </p:sp>
        <p:sp>
          <p:nvSpPr>
            <p:cNvPr id="28" name="AutoShape 28"/>
            <p:cNvSpPr/>
            <p:nvPr/>
          </p:nvSpPr>
          <p:spPr>
            <a:xfrm>
              <a:off x="47865" y="7228854"/>
              <a:ext cx="4503313" cy="4480077"/>
            </a:xfrm>
            <a:prstGeom prst="line">
              <a:avLst/>
            </a:prstGeom>
            <a:ln w="38100" cap="flat">
              <a:solidFill>
                <a:srgbClr val="8CA9AD"/>
              </a:solidFill>
              <a:prstDash val="solid"/>
              <a:headEnd type="none" w="sm" len="sm"/>
              <a:tailEnd type="none" w="sm" len="sm"/>
            </a:ln>
          </p:spPr>
        </p:sp>
        <p:sp>
          <p:nvSpPr>
            <p:cNvPr id="29" name="AutoShape 29"/>
            <p:cNvSpPr/>
            <p:nvPr/>
          </p:nvSpPr>
          <p:spPr>
            <a:xfrm>
              <a:off x="165620" y="8131631"/>
              <a:ext cx="3504797" cy="3562626"/>
            </a:xfrm>
            <a:prstGeom prst="line">
              <a:avLst/>
            </a:prstGeom>
            <a:ln w="38100" cap="flat">
              <a:solidFill>
                <a:srgbClr val="8CA9AD"/>
              </a:solidFill>
              <a:prstDash val="solid"/>
              <a:headEnd type="none" w="sm" len="sm"/>
              <a:tailEnd type="none" w="sm" len="sm"/>
            </a:ln>
          </p:spPr>
        </p:sp>
        <p:sp>
          <p:nvSpPr>
            <p:cNvPr id="30" name="AutoShape 30"/>
            <p:cNvSpPr/>
            <p:nvPr/>
          </p:nvSpPr>
          <p:spPr>
            <a:xfrm>
              <a:off x="676661" y="9346264"/>
              <a:ext cx="1790115" cy="1790115"/>
            </a:xfrm>
            <a:prstGeom prst="line">
              <a:avLst/>
            </a:prstGeom>
            <a:ln w="38100" cap="flat">
              <a:solidFill>
                <a:srgbClr val="8CA9AD"/>
              </a:solidFill>
              <a:prstDash val="solid"/>
              <a:headEnd type="none" w="sm" len="sm"/>
              <a:tailEnd type="none" w="sm" len="sm"/>
            </a:ln>
          </p:spPr>
        </p: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2555944" y="2640540"/>
            <a:ext cx="7080113" cy="1064394"/>
          </a:xfrm>
          <a:prstGeom prst="rect">
            <a:avLst/>
          </a:prstGeom>
        </p:spPr>
        <p:txBody>
          <a:bodyPr lIns="0" tIns="0" rIns="0" bIns="0" rtlCol="0" anchor="t">
            <a:spAutoFit/>
          </a:bodyPr>
          <a:lstStyle/>
          <a:p>
            <a:pPr algn="ctr">
              <a:lnSpc>
                <a:spcPts val="8266"/>
              </a:lnSpc>
            </a:pPr>
            <a:r>
              <a:rPr lang="en-US" sz="8266">
                <a:solidFill>
                  <a:srgbClr val="227C9D"/>
                </a:solidFill>
                <a:latin typeface="Kollektif Bold"/>
              </a:rPr>
              <a:t>THANK YOU</a:t>
            </a:r>
          </a:p>
        </p:txBody>
      </p:sp>
      <p:sp>
        <p:nvSpPr>
          <p:cNvPr id="3" name="Freeform 3"/>
          <p:cNvSpPr/>
          <p:nvPr/>
        </p:nvSpPr>
        <p:spPr>
          <a:xfrm>
            <a:off x="11469461" y="-36739"/>
            <a:ext cx="722539" cy="72253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11469461" y="685801"/>
            <a:ext cx="722539" cy="72253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rot="5400000" flipH="1" flipV="1">
            <a:off x="11469461" y="1408340"/>
            <a:ext cx="722539" cy="722539"/>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a:off x="10746922" y="-36739"/>
            <a:ext cx="722539" cy="72253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7" name="Freeform 7"/>
          <p:cNvSpPr/>
          <p:nvPr/>
        </p:nvSpPr>
        <p:spPr>
          <a:xfrm rot="5400000">
            <a:off x="10024383" y="685801"/>
            <a:ext cx="722539" cy="72253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8" name="Freeform 8"/>
          <p:cNvSpPr/>
          <p:nvPr/>
        </p:nvSpPr>
        <p:spPr>
          <a:xfrm rot="-10800000">
            <a:off x="10746922" y="1408340"/>
            <a:ext cx="722539" cy="72253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9" name="Freeform 9"/>
          <p:cNvSpPr/>
          <p:nvPr/>
        </p:nvSpPr>
        <p:spPr>
          <a:xfrm rot="-10800000" flipH="1" flipV="1">
            <a:off x="10024383" y="1408340"/>
            <a:ext cx="722539" cy="722539"/>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0" name="Freeform 10"/>
          <p:cNvSpPr/>
          <p:nvPr/>
        </p:nvSpPr>
        <p:spPr>
          <a:xfrm rot="5400000" flipH="1" flipV="1">
            <a:off x="8513804" y="-36739"/>
            <a:ext cx="722539" cy="722539"/>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1" name="Freeform 11"/>
          <p:cNvSpPr/>
          <p:nvPr/>
        </p:nvSpPr>
        <p:spPr>
          <a:xfrm rot="-10800000" flipH="1" flipV="1">
            <a:off x="8513804" y="685801"/>
            <a:ext cx="722539" cy="722539"/>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2" name="Freeform 12"/>
          <p:cNvSpPr/>
          <p:nvPr/>
        </p:nvSpPr>
        <p:spPr>
          <a:xfrm rot="-10800000">
            <a:off x="6351" y="4696104"/>
            <a:ext cx="722539" cy="72253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3" name="Freeform 13"/>
          <p:cNvSpPr/>
          <p:nvPr/>
        </p:nvSpPr>
        <p:spPr>
          <a:xfrm>
            <a:off x="722540" y="4715154"/>
            <a:ext cx="722539" cy="72253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4" name="Freeform 14"/>
          <p:cNvSpPr/>
          <p:nvPr/>
        </p:nvSpPr>
        <p:spPr>
          <a:xfrm>
            <a:off x="1" y="5437693"/>
            <a:ext cx="722539" cy="72253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5" name="Freeform 15"/>
          <p:cNvSpPr/>
          <p:nvPr/>
        </p:nvSpPr>
        <p:spPr>
          <a:xfrm rot="-10800000">
            <a:off x="1" y="6160233"/>
            <a:ext cx="722539" cy="72253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6" name="Freeform 16"/>
          <p:cNvSpPr/>
          <p:nvPr/>
        </p:nvSpPr>
        <p:spPr>
          <a:xfrm rot="-5400000">
            <a:off x="722540" y="6160233"/>
            <a:ext cx="722539" cy="72253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7" name="Freeform 17"/>
          <p:cNvSpPr/>
          <p:nvPr/>
        </p:nvSpPr>
        <p:spPr>
          <a:xfrm rot="-10800000">
            <a:off x="2214501" y="6179283"/>
            <a:ext cx="722539" cy="72253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8" name="Freeform 18"/>
          <p:cNvSpPr/>
          <p:nvPr/>
        </p:nvSpPr>
        <p:spPr>
          <a:xfrm>
            <a:off x="2214501" y="5456743"/>
            <a:ext cx="722539" cy="72253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9" name="Freeform 19"/>
          <p:cNvSpPr/>
          <p:nvPr/>
        </p:nvSpPr>
        <p:spPr>
          <a:xfrm rot="5400000">
            <a:off x="2937040" y="6179283"/>
            <a:ext cx="722539" cy="72253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20" name="Group 20"/>
          <p:cNvGrpSpPr/>
          <p:nvPr/>
        </p:nvGrpSpPr>
        <p:grpSpPr>
          <a:xfrm>
            <a:off x="8749069" y="3650024"/>
            <a:ext cx="5898341" cy="5903784"/>
            <a:chOff x="0" y="0"/>
            <a:chExt cx="11796681" cy="11807568"/>
          </a:xfrm>
        </p:grpSpPr>
        <p:grpSp>
          <p:nvGrpSpPr>
            <p:cNvPr id="21" name="Group 21"/>
            <p:cNvGrpSpPr/>
            <p:nvPr/>
          </p:nvGrpSpPr>
          <p:grpSpPr>
            <a:xfrm rot="2700000">
              <a:off x="1676828" y="2799524"/>
              <a:ext cx="9887197" cy="4753460"/>
              <a:chOff x="0" y="0"/>
              <a:chExt cx="660400" cy="317500"/>
            </a:xfrm>
          </p:grpSpPr>
          <p:sp>
            <p:nvSpPr>
              <p:cNvPr id="22" name="Freeform 22"/>
              <p:cNvSpPr/>
              <p:nvPr/>
            </p:nvSpPr>
            <p:spPr>
              <a:xfrm>
                <a:off x="0" y="0"/>
                <a:ext cx="660400" cy="317500"/>
              </a:xfrm>
              <a:custGeom>
                <a:avLst/>
                <a:gdLst/>
                <a:ahLst/>
                <a:cxnLst/>
                <a:rect l="l" t="t" r="r" b="b"/>
                <a:pathLst>
                  <a:path w="660400" h="3175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8CA9AD"/>
                </a:solidFill>
                <a:prstDash val="solid"/>
                <a:miter/>
              </a:ln>
            </p:spPr>
          </p:sp>
          <p:sp>
            <p:nvSpPr>
              <p:cNvPr id="23" name="TextBox 23"/>
              <p:cNvSpPr txBox="1"/>
              <p:nvPr/>
            </p:nvSpPr>
            <p:spPr>
              <a:xfrm>
                <a:off x="0" y="146050"/>
                <a:ext cx="660400" cy="171450"/>
              </a:xfrm>
              <a:prstGeom prst="rect">
                <a:avLst/>
              </a:prstGeom>
            </p:spPr>
            <p:txBody>
              <a:bodyPr lIns="33867" tIns="33867" rIns="33867" bIns="33867" rtlCol="0" anchor="ctr"/>
              <a:lstStyle/>
              <a:p>
                <a:pPr algn="ctr">
                  <a:lnSpc>
                    <a:spcPts val="1702"/>
                  </a:lnSpc>
                </a:pPr>
                <a:endParaRPr sz="1200"/>
              </a:p>
            </p:txBody>
          </p:sp>
        </p:grpSp>
        <p:sp>
          <p:nvSpPr>
            <p:cNvPr id="24" name="AutoShape 24"/>
            <p:cNvSpPr/>
            <p:nvPr/>
          </p:nvSpPr>
          <p:spPr>
            <a:xfrm>
              <a:off x="1060010" y="3892256"/>
              <a:ext cx="6913622" cy="6843603"/>
            </a:xfrm>
            <a:prstGeom prst="line">
              <a:avLst/>
            </a:prstGeom>
            <a:ln w="38100" cap="flat">
              <a:solidFill>
                <a:srgbClr val="8CA9AD"/>
              </a:solidFill>
              <a:prstDash val="solid"/>
              <a:headEnd type="none" w="sm" len="sm"/>
              <a:tailEnd type="none" w="sm" len="sm"/>
            </a:ln>
          </p:spPr>
        </p:sp>
        <p:sp>
          <p:nvSpPr>
            <p:cNvPr id="25" name="AutoShape 25"/>
            <p:cNvSpPr/>
            <p:nvPr/>
          </p:nvSpPr>
          <p:spPr>
            <a:xfrm>
              <a:off x="774748" y="4309159"/>
              <a:ext cx="6718471" cy="6718471"/>
            </a:xfrm>
            <a:prstGeom prst="line">
              <a:avLst/>
            </a:prstGeom>
            <a:ln w="38100" cap="flat">
              <a:solidFill>
                <a:srgbClr val="8CA9AD"/>
              </a:solidFill>
              <a:prstDash val="solid"/>
              <a:headEnd type="none" w="sm" len="sm"/>
              <a:tailEnd type="none" w="sm" len="sm"/>
            </a:ln>
          </p:spPr>
        </p:sp>
        <p:sp>
          <p:nvSpPr>
            <p:cNvPr id="26" name="AutoShape 26"/>
            <p:cNvSpPr/>
            <p:nvPr/>
          </p:nvSpPr>
          <p:spPr>
            <a:xfrm>
              <a:off x="535279" y="4787119"/>
              <a:ext cx="6489522" cy="6489522"/>
            </a:xfrm>
            <a:prstGeom prst="line">
              <a:avLst/>
            </a:prstGeom>
            <a:ln w="38100" cap="flat">
              <a:solidFill>
                <a:srgbClr val="8CA9AD"/>
              </a:solidFill>
              <a:prstDash val="solid"/>
              <a:headEnd type="none" w="sm" len="sm"/>
              <a:tailEnd type="none" w="sm" len="sm"/>
            </a:ln>
          </p:spPr>
        </p:sp>
        <p:sp>
          <p:nvSpPr>
            <p:cNvPr id="27" name="AutoShape 27"/>
            <p:cNvSpPr/>
            <p:nvPr/>
          </p:nvSpPr>
          <p:spPr>
            <a:xfrm>
              <a:off x="366406" y="5302142"/>
              <a:ext cx="6254021" cy="6254021"/>
            </a:xfrm>
            <a:prstGeom prst="line">
              <a:avLst/>
            </a:prstGeom>
            <a:ln w="38100" cap="flat">
              <a:solidFill>
                <a:srgbClr val="8CA9AD"/>
              </a:solidFill>
              <a:prstDash val="solid"/>
              <a:headEnd type="none" w="sm" len="sm"/>
              <a:tailEnd type="none" w="sm" len="sm"/>
            </a:ln>
          </p:spPr>
        </p:sp>
        <p:sp>
          <p:nvSpPr>
            <p:cNvPr id="28" name="AutoShape 28"/>
            <p:cNvSpPr/>
            <p:nvPr/>
          </p:nvSpPr>
          <p:spPr>
            <a:xfrm>
              <a:off x="174601" y="5888378"/>
              <a:ext cx="5796899" cy="5796899"/>
            </a:xfrm>
            <a:prstGeom prst="line">
              <a:avLst/>
            </a:prstGeom>
            <a:ln w="38100" cap="flat">
              <a:solidFill>
                <a:srgbClr val="8CA9AD"/>
              </a:solidFill>
              <a:prstDash val="solid"/>
              <a:headEnd type="none" w="sm" len="sm"/>
              <a:tailEnd type="none" w="sm" len="sm"/>
            </a:ln>
          </p:spPr>
        </p:sp>
        <p:sp>
          <p:nvSpPr>
            <p:cNvPr id="29" name="AutoShape 29"/>
            <p:cNvSpPr/>
            <p:nvPr/>
          </p:nvSpPr>
          <p:spPr>
            <a:xfrm>
              <a:off x="13508" y="6480010"/>
              <a:ext cx="5284799" cy="5314125"/>
            </a:xfrm>
            <a:prstGeom prst="line">
              <a:avLst/>
            </a:prstGeom>
            <a:ln w="38100" cap="flat">
              <a:solidFill>
                <a:srgbClr val="8CA9AD"/>
              </a:solidFill>
              <a:prstDash val="solid"/>
              <a:headEnd type="none" w="sm" len="sm"/>
              <a:tailEnd type="none" w="sm" len="sm"/>
            </a:ln>
          </p:spPr>
        </p:sp>
        <p:sp>
          <p:nvSpPr>
            <p:cNvPr id="30" name="AutoShape 30"/>
            <p:cNvSpPr/>
            <p:nvPr/>
          </p:nvSpPr>
          <p:spPr>
            <a:xfrm>
              <a:off x="47865" y="7228854"/>
              <a:ext cx="4503313" cy="4480077"/>
            </a:xfrm>
            <a:prstGeom prst="line">
              <a:avLst/>
            </a:prstGeom>
            <a:ln w="38100" cap="flat">
              <a:solidFill>
                <a:srgbClr val="8CA9AD"/>
              </a:solidFill>
              <a:prstDash val="solid"/>
              <a:headEnd type="none" w="sm" len="sm"/>
              <a:tailEnd type="none" w="sm" len="sm"/>
            </a:ln>
          </p:spPr>
        </p:sp>
        <p:sp>
          <p:nvSpPr>
            <p:cNvPr id="31" name="AutoShape 31"/>
            <p:cNvSpPr/>
            <p:nvPr/>
          </p:nvSpPr>
          <p:spPr>
            <a:xfrm>
              <a:off x="165620" y="8131631"/>
              <a:ext cx="3504797" cy="3562626"/>
            </a:xfrm>
            <a:prstGeom prst="line">
              <a:avLst/>
            </a:prstGeom>
            <a:ln w="38100" cap="flat">
              <a:solidFill>
                <a:srgbClr val="8CA9AD"/>
              </a:solidFill>
              <a:prstDash val="solid"/>
              <a:headEnd type="none" w="sm" len="sm"/>
              <a:tailEnd type="none" w="sm" len="sm"/>
            </a:ln>
          </p:spPr>
        </p:sp>
        <p:sp>
          <p:nvSpPr>
            <p:cNvPr id="32" name="AutoShape 32"/>
            <p:cNvSpPr/>
            <p:nvPr/>
          </p:nvSpPr>
          <p:spPr>
            <a:xfrm>
              <a:off x="676661" y="9346264"/>
              <a:ext cx="1790115" cy="1790115"/>
            </a:xfrm>
            <a:prstGeom prst="line">
              <a:avLst/>
            </a:prstGeom>
            <a:ln w="38100" cap="flat">
              <a:solidFill>
                <a:srgbClr val="8CA9AD"/>
              </a:solidFill>
              <a:prstDash val="solid"/>
              <a:headEnd type="none" w="sm" len="sm"/>
              <a:tailEnd type="none" w="sm" len="sm"/>
            </a:ln>
          </p:spPr>
        </p:sp>
      </p:grpSp>
      <p:grpSp>
        <p:nvGrpSpPr>
          <p:cNvPr id="33" name="Group 33"/>
          <p:cNvGrpSpPr/>
          <p:nvPr/>
        </p:nvGrpSpPr>
        <p:grpSpPr>
          <a:xfrm>
            <a:off x="-1756008" y="-3461976"/>
            <a:ext cx="5898341" cy="5903784"/>
            <a:chOff x="0" y="0"/>
            <a:chExt cx="11796681" cy="11807568"/>
          </a:xfrm>
        </p:grpSpPr>
        <p:grpSp>
          <p:nvGrpSpPr>
            <p:cNvPr id="34" name="Group 34"/>
            <p:cNvGrpSpPr/>
            <p:nvPr/>
          </p:nvGrpSpPr>
          <p:grpSpPr>
            <a:xfrm rot="2700000">
              <a:off x="1676828" y="2799524"/>
              <a:ext cx="9887197" cy="4753460"/>
              <a:chOff x="0" y="0"/>
              <a:chExt cx="660400" cy="317500"/>
            </a:xfrm>
          </p:grpSpPr>
          <p:sp>
            <p:nvSpPr>
              <p:cNvPr id="35" name="Freeform 35"/>
              <p:cNvSpPr/>
              <p:nvPr/>
            </p:nvSpPr>
            <p:spPr>
              <a:xfrm>
                <a:off x="0" y="0"/>
                <a:ext cx="660400" cy="317500"/>
              </a:xfrm>
              <a:custGeom>
                <a:avLst/>
                <a:gdLst/>
                <a:ahLst/>
                <a:cxnLst/>
                <a:rect l="l" t="t" r="r" b="b"/>
                <a:pathLst>
                  <a:path w="660400" h="3175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8CA9AD"/>
                </a:solidFill>
                <a:prstDash val="solid"/>
                <a:miter/>
              </a:ln>
            </p:spPr>
          </p:sp>
          <p:sp>
            <p:nvSpPr>
              <p:cNvPr id="36" name="TextBox 36"/>
              <p:cNvSpPr txBox="1"/>
              <p:nvPr/>
            </p:nvSpPr>
            <p:spPr>
              <a:xfrm>
                <a:off x="0" y="146050"/>
                <a:ext cx="660400" cy="171450"/>
              </a:xfrm>
              <a:prstGeom prst="rect">
                <a:avLst/>
              </a:prstGeom>
            </p:spPr>
            <p:txBody>
              <a:bodyPr lIns="33867" tIns="33867" rIns="33867" bIns="33867" rtlCol="0" anchor="ctr"/>
              <a:lstStyle/>
              <a:p>
                <a:pPr algn="ctr">
                  <a:lnSpc>
                    <a:spcPts val="1702"/>
                  </a:lnSpc>
                </a:pPr>
                <a:endParaRPr sz="1200"/>
              </a:p>
            </p:txBody>
          </p:sp>
        </p:grpSp>
        <p:sp>
          <p:nvSpPr>
            <p:cNvPr id="37" name="AutoShape 37"/>
            <p:cNvSpPr/>
            <p:nvPr/>
          </p:nvSpPr>
          <p:spPr>
            <a:xfrm>
              <a:off x="1060010" y="3892256"/>
              <a:ext cx="6913622" cy="6843603"/>
            </a:xfrm>
            <a:prstGeom prst="line">
              <a:avLst/>
            </a:prstGeom>
            <a:ln w="38100" cap="flat">
              <a:solidFill>
                <a:srgbClr val="8CA9AD"/>
              </a:solidFill>
              <a:prstDash val="solid"/>
              <a:headEnd type="none" w="sm" len="sm"/>
              <a:tailEnd type="none" w="sm" len="sm"/>
            </a:ln>
          </p:spPr>
        </p:sp>
        <p:sp>
          <p:nvSpPr>
            <p:cNvPr id="38" name="AutoShape 38"/>
            <p:cNvSpPr/>
            <p:nvPr/>
          </p:nvSpPr>
          <p:spPr>
            <a:xfrm>
              <a:off x="774748" y="4309159"/>
              <a:ext cx="6718471" cy="6718471"/>
            </a:xfrm>
            <a:prstGeom prst="line">
              <a:avLst/>
            </a:prstGeom>
            <a:ln w="38100" cap="flat">
              <a:solidFill>
                <a:srgbClr val="8CA9AD"/>
              </a:solidFill>
              <a:prstDash val="solid"/>
              <a:headEnd type="none" w="sm" len="sm"/>
              <a:tailEnd type="none" w="sm" len="sm"/>
            </a:ln>
          </p:spPr>
        </p:sp>
        <p:sp>
          <p:nvSpPr>
            <p:cNvPr id="39" name="AutoShape 39"/>
            <p:cNvSpPr/>
            <p:nvPr/>
          </p:nvSpPr>
          <p:spPr>
            <a:xfrm>
              <a:off x="535279" y="4787119"/>
              <a:ext cx="6489522" cy="6489522"/>
            </a:xfrm>
            <a:prstGeom prst="line">
              <a:avLst/>
            </a:prstGeom>
            <a:ln w="38100" cap="flat">
              <a:solidFill>
                <a:srgbClr val="8CA9AD"/>
              </a:solidFill>
              <a:prstDash val="solid"/>
              <a:headEnd type="none" w="sm" len="sm"/>
              <a:tailEnd type="none" w="sm" len="sm"/>
            </a:ln>
          </p:spPr>
        </p:sp>
        <p:sp>
          <p:nvSpPr>
            <p:cNvPr id="40" name="AutoShape 40"/>
            <p:cNvSpPr/>
            <p:nvPr/>
          </p:nvSpPr>
          <p:spPr>
            <a:xfrm>
              <a:off x="366406" y="5302142"/>
              <a:ext cx="6254021" cy="6254021"/>
            </a:xfrm>
            <a:prstGeom prst="line">
              <a:avLst/>
            </a:prstGeom>
            <a:ln w="38100" cap="flat">
              <a:solidFill>
                <a:srgbClr val="8CA9AD"/>
              </a:solidFill>
              <a:prstDash val="solid"/>
              <a:headEnd type="none" w="sm" len="sm"/>
              <a:tailEnd type="none" w="sm" len="sm"/>
            </a:ln>
          </p:spPr>
        </p:sp>
        <p:sp>
          <p:nvSpPr>
            <p:cNvPr id="41" name="AutoShape 41"/>
            <p:cNvSpPr/>
            <p:nvPr/>
          </p:nvSpPr>
          <p:spPr>
            <a:xfrm>
              <a:off x="174601" y="5888378"/>
              <a:ext cx="5796899" cy="5796899"/>
            </a:xfrm>
            <a:prstGeom prst="line">
              <a:avLst/>
            </a:prstGeom>
            <a:ln w="38100" cap="flat">
              <a:solidFill>
                <a:srgbClr val="8CA9AD"/>
              </a:solidFill>
              <a:prstDash val="solid"/>
              <a:headEnd type="none" w="sm" len="sm"/>
              <a:tailEnd type="none" w="sm" len="sm"/>
            </a:ln>
          </p:spPr>
        </p:sp>
        <p:sp>
          <p:nvSpPr>
            <p:cNvPr id="42" name="AutoShape 42"/>
            <p:cNvSpPr/>
            <p:nvPr/>
          </p:nvSpPr>
          <p:spPr>
            <a:xfrm>
              <a:off x="13508" y="6480010"/>
              <a:ext cx="5284799" cy="5314125"/>
            </a:xfrm>
            <a:prstGeom prst="line">
              <a:avLst/>
            </a:prstGeom>
            <a:ln w="38100" cap="flat">
              <a:solidFill>
                <a:srgbClr val="8CA9AD"/>
              </a:solidFill>
              <a:prstDash val="solid"/>
              <a:headEnd type="none" w="sm" len="sm"/>
              <a:tailEnd type="none" w="sm" len="sm"/>
            </a:ln>
          </p:spPr>
        </p:sp>
        <p:sp>
          <p:nvSpPr>
            <p:cNvPr id="43" name="AutoShape 43"/>
            <p:cNvSpPr/>
            <p:nvPr/>
          </p:nvSpPr>
          <p:spPr>
            <a:xfrm>
              <a:off x="47865" y="7228854"/>
              <a:ext cx="4503313" cy="4480077"/>
            </a:xfrm>
            <a:prstGeom prst="line">
              <a:avLst/>
            </a:prstGeom>
            <a:ln w="38100" cap="flat">
              <a:solidFill>
                <a:srgbClr val="8CA9AD"/>
              </a:solidFill>
              <a:prstDash val="solid"/>
              <a:headEnd type="none" w="sm" len="sm"/>
              <a:tailEnd type="none" w="sm" len="sm"/>
            </a:ln>
          </p:spPr>
        </p:sp>
        <p:sp>
          <p:nvSpPr>
            <p:cNvPr id="44" name="AutoShape 44"/>
            <p:cNvSpPr/>
            <p:nvPr/>
          </p:nvSpPr>
          <p:spPr>
            <a:xfrm>
              <a:off x="165620" y="8131631"/>
              <a:ext cx="3504797" cy="3562626"/>
            </a:xfrm>
            <a:prstGeom prst="line">
              <a:avLst/>
            </a:prstGeom>
            <a:ln w="38100" cap="flat">
              <a:solidFill>
                <a:srgbClr val="8CA9AD"/>
              </a:solidFill>
              <a:prstDash val="solid"/>
              <a:headEnd type="none" w="sm" len="sm"/>
              <a:tailEnd type="none" w="sm" len="sm"/>
            </a:ln>
          </p:spPr>
        </p:sp>
        <p:sp>
          <p:nvSpPr>
            <p:cNvPr id="45" name="AutoShape 45"/>
            <p:cNvSpPr/>
            <p:nvPr/>
          </p:nvSpPr>
          <p:spPr>
            <a:xfrm>
              <a:off x="676661" y="9346264"/>
              <a:ext cx="1790115" cy="1790115"/>
            </a:xfrm>
            <a:prstGeom prst="line">
              <a:avLst/>
            </a:prstGeom>
            <a:ln w="38100" cap="flat">
              <a:solidFill>
                <a:srgbClr val="8CA9AD"/>
              </a:solidFill>
              <a:prstDash val="solid"/>
              <a:headEnd type="none" w="sm" len="sm"/>
              <a:tailEnd type="none" w="sm" len="sm"/>
            </a:ln>
          </p:spPr>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2700000">
            <a:off x="7591229" y="4801230"/>
            <a:ext cx="4943599" cy="2376730"/>
            <a:chOff x="0" y="0"/>
            <a:chExt cx="660400" cy="317500"/>
          </a:xfrm>
        </p:grpSpPr>
        <p:sp>
          <p:nvSpPr>
            <p:cNvPr id="3" name="Freeform 3"/>
            <p:cNvSpPr/>
            <p:nvPr/>
          </p:nvSpPr>
          <p:spPr>
            <a:xfrm>
              <a:off x="0" y="0"/>
              <a:ext cx="660400" cy="317500"/>
            </a:xfrm>
            <a:custGeom>
              <a:avLst/>
              <a:gdLst/>
              <a:ahLst/>
              <a:cxnLst/>
              <a:rect l="l" t="t" r="r" b="b"/>
              <a:pathLst>
                <a:path w="660400" h="3175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8CA9AD"/>
              </a:solidFill>
              <a:prstDash val="solid"/>
              <a:miter/>
            </a:ln>
          </p:spPr>
        </p:sp>
        <p:sp>
          <p:nvSpPr>
            <p:cNvPr id="4" name="TextBox 4"/>
            <p:cNvSpPr txBox="1"/>
            <p:nvPr/>
          </p:nvSpPr>
          <p:spPr>
            <a:xfrm>
              <a:off x="0" y="146050"/>
              <a:ext cx="660400" cy="171450"/>
            </a:xfrm>
            <a:prstGeom prst="rect">
              <a:avLst/>
            </a:prstGeom>
          </p:spPr>
          <p:txBody>
            <a:bodyPr lIns="33867" tIns="33867" rIns="33867" bIns="33867" rtlCol="0" anchor="ctr"/>
            <a:lstStyle/>
            <a:p>
              <a:pPr algn="ctr">
                <a:lnSpc>
                  <a:spcPts val="1702"/>
                </a:lnSpc>
              </a:pPr>
              <a:endParaRPr sz="1200"/>
            </a:p>
          </p:txBody>
        </p:sp>
      </p:grpSp>
      <p:sp>
        <p:nvSpPr>
          <p:cNvPr id="5" name="AutoShape 5"/>
          <p:cNvSpPr/>
          <p:nvPr/>
        </p:nvSpPr>
        <p:spPr>
          <a:xfrm flipV="1">
            <a:off x="9421030" y="5312992"/>
            <a:ext cx="3421801" cy="3456811"/>
          </a:xfrm>
          <a:prstGeom prst="line">
            <a:avLst/>
          </a:prstGeom>
          <a:ln w="28575" cap="flat">
            <a:solidFill>
              <a:srgbClr val="8CA9AD"/>
            </a:solidFill>
            <a:prstDash val="solid"/>
            <a:headEnd type="none" w="sm" len="sm"/>
            <a:tailEnd type="none" w="sm" len="sm"/>
          </a:ln>
        </p:spPr>
      </p:sp>
      <p:sp>
        <p:nvSpPr>
          <p:cNvPr id="6" name="AutoShape 6"/>
          <p:cNvSpPr/>
          <p:nvPr/>
        </p:nvSpPr>
        <p:spPr>
          <a:xfrm flipV="1">
            <a:off x="9629481" y="5553199"/>
            <a:ext cx="3359235" cy="3359235"/>
          </a:xfrm>
          <a:prstGeom prst="line">
            <a:avLst/>
          </a:prstGeom>
          <a:ln w="28575" cap="flat">
            <a:solidFill>
              <a:srgbClr val="8CA9AD"/>
            </a:solidFill>
            <a:prstDash val="solid"/>
            <a:headEnd type="none" w="sm" len="sm"/>
            <a:tailEnd type="none" w="sm" len="sm"/>
          </a:ln>
        </p:spPr>
      </p:sp>
      <p:sp>
        <p:nvSpPr>
          <p:cNvPr id="7" name="AutoShape 7"/>
          <p:cNvSpPr/>
          <p:nvPr/>
        </p:nvSpPr>
        <p:spPr>
          <a:xfrm flipV="1">
            <a:off x="9868460" y="5787408"/>
            <a:ext cx="3244761" cy="3244761"/>
          </a:xfrm>
          <a:prstGeom prst="line">
            <a:avLst/>
          </a:prstGeom>
          <a:ln w="28575" cap="flat">
            <a:solidFill>
              <a:srgbClr val="8CA9AD"/>
            </a:solidFill>
            <a:prstDash val="solid"/>
            <a:headEnd type="none" w="sm" len="sm"/>
            <a:tailEnd type="none" w="sm" len="sm"/>
          </a:ln>
        </p:spPr>
      </p:sp>
      <p:sp>
        <p:nvSpPr>
          <p:cNvPr id="8" name="Freeform 8"/>
          <p:cNvSpPr/>
          <p:nvPr/>
        </p:nvSpPr>
        <p:spPr>
          <a:xfrm rot="-10800000">
            <a:off x="6351" y="4238904"/>
            <a:ext cx="722539" cy="72253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Freeform 9"/>
          <p:cNvSpPr/>
          <p:nvPr/>
        </p:nvSpPr>
        <p:spPr>
          <a:xfrm>
            <a:off x="722540" y="4257954"/>
            <a:ext cx="722539" cy="72253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0" name="Freeform 10"/>
          <p:cNvSpPr/>
          <p:nvPr/>
        </p:nvSpPr>
        <p:spPr>
          <a:xfrm>
            <a:off x="1" y="4980493"/>
            <a:ext cx="722539" cy="72253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1" name="Freeform 11"/>
          <p:cNvSpPr/>
          <p:nvPr/>
        </p:nvSpPr>
        <p:spPr>
          <a:xfrm rot="-10800000">
            <a:off x="1" y="5703033"/>
            <a:ext cx="722539" cy="72253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2" name="Freeform 12"/>
          <p:cNvSpPr/>
          <p:nvPr/>
        </p:nvSpPr>
        <p:spPr>
          <a:xfrm rot="-5400000">
            <a:off x="722540" y="5703033"/>
            <a:ext cx="722539" cy="72253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3" name="Freeform 13"/>
          <p:cNvSpPr/>
          <p:nvPr/>
        </p:nvSpPr>
        <p:spPr>
          <a:xfrm rot="-10800000">
            <a:off x="722540" y="6415815"/>
            <a:ext cx="722539" cy="72253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4" name="Freeform 14"/>
          <p:cNvSpPr/>
          <p:nvPr/>
        </p:nvSpPr>
        <p:spPr>
          <a:xfrm rot="-10800000">
            <a:off x="2214501" y="5722083"/>
            <a:ext cx="722539" cy="72253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5" name="Freeform 15"/>
          <p:cNvSpPr/>
          <p:nvPr/>
        </p:nvSpPr>
        <p:spPr>
          <a:xfrm>
            <a:off x="2214501" y="4999543"/>
            <a:ext cx="722539" cy="72253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6" name="Freeform 16"/>
          <p:cNvSpPr/>
          <p:nvPr/>
        </p:nvSpPr>
        <p:spPr>
          <a:xfrm rot="5400000">
            <a:off x="2937040" y="5722083"/>
            <a:ext cx="722539" cy="72253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7" name="Freeform 17"/>
          <p:cNvSpPr/>
          <p:nvPr/>
        </p:nvSpPr>
        <p:spPr>
          <a:xfrm>
            <a:off x="1491961" y="6444622"/>
            <a:ext cx="722539" cy="72253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8" name="Freeform 18"/>
          <p:cNvSpPr/>
          <p:nvPr/>
        </p:nvSpPr>
        <p:spPr>
          <a:xfrm>
            <a:off x="2214501" y="6444622"/>
            <a:ext cx="722539" cy="72253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9" name="Freeform 19"/>
          <p:cNvSpPr/>
          <p:nvPr/>
        </p:nvSpPr>
        <p:spPr>
          <a:xfrm rot="5400000">
            <a:off x="1" y="6425572"/>
            <a:ext cx="722539" cy="72253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0" name="Freeform 20"/>
          <p:cNvSpPr/>
          <p:nvPr/>
        </p:nvSpPr>
        <p:spPr>
          <a:xfrm rot="-5400000">
            <a:off x="10313749" y="1"/>
            <a:ext cx="722539" cy="72253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1" name="Freeform 21"/>
          <p:cNvSpPr/>
          <p:nvPr/>
        </p:nvSpPr>
        <p:spPr>
          <a:xfrm rot="-5400000">
            <a:off x="11036288" y="1"/>
            <a:ext cx="722539" cy="722539"/>
          </a:xfrm>
          <a:custGeom>
            <a:avLst/>
            <a:gdLst/>
            <a:ahLst/>
            <a:cxnLst/>
            <a:rect l="l" t="t" r="r" b="b"/>
            <a:pathLst>
              <a:path w="1083809" h="1083809">
                <a:moveTo>
                  <a:pt x="0" y="0"/>
                </a:moveTo>
                <a:lnTo>
                  <a:pt x="1083808" y="0"/>
                </a:lnTo>
                <a:lnTo>
                  <a:pt x="1083808"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2" name="Freeform 22"/>
          <p:cNvSpPr/>
          <p:nvPr/>
        </p:nvSpPr>
        <p:spPr>
          <a:xfrm flipH="1" flipV="1">
            <a:off x="11758827" y="1"/>
            <a:ext cx="722539" cy="722539"/>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3" name="Freeform 23"/>
          <p:cNvSpPr/>
          <p:nvPr/>
        </p:nvSpPr>
        <p:spPr>
          <a:xfrm rot="-5400000">
            <a:off x="9591209" y="722540"/>
            <a:ext cx="722539" cy="72253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4" name="Freeform 24"/>
          <p:cNvSpPr/>
          <p:nvPr/>
        </p:nvSpPr>
        <p:spPr>
          <a:xfrm rot="-5400000">
            <a:off x="10313749" y="722540"/>
            <a:ext cx="722539" cy="72253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25" name="Freeform 25"/>
          <p:cNvSpPr/>
          <p:nvPr/>
        </p:nvSpPr>
        <p:spPr>
          <a:xfrm>
            <a:off x="11036288" y="1445079"/>
            <a:ext cx="722539" cy="722539"/>
          </a:xfrm>
          <a:custGeom>
            <a:avLst/>
            <a:gdLst/>
            <a:ahLst/>
            <a:cxnLst/>
            <a:rect l="l" t="t" r="r" b="b"/>
            <a:pathLst>
              <a:path w="1083809" h="1083809">
                <a:moveTo>
                  <a:pt x="0" y="0"/>
                </a:moveTo>
                <a:lnTo>
                  <a:pt x="1083808" y="0"/>
                </a:lnTo>
                <a:lnTo>
                  <a:pt x="1083808" y="1083809"/>
                </a:lnTo>
                <a:lnTo>
                  <a:pt x="0" y="10838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6" name="Freeform 26"/>
          <p:cNvSpPr/>
          <p:nvPr/>
        </p:nvSpPr>
        <p:spPr>
          <a:xfrm rot="5400000">
            <a:off x="11758827" y="722540"/>
            <a:ext cx="722539" cy="72253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27" name="Freeform 27"/>
          <p:cNvSpPr/>
          <p:nvPr/>
        </p:nvSpPr>
        <p:spPr>
          <a:xfrm rot="5400000" flipH="1" flipV="1">
            <a:off x="11758827" y="1445079"/>
            <a:ext cx="722539" cy="722539"/>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8" name="Freeform 28"/>
          <p:cNvSpPr/>
          <p:nvPr/>
        </p:nvSpPr>
        <p:spPr>
          <a:xfrm flipH="1" flipV="1">
            <a:off x="10313749" y="2955658"/>
            <a:ext cx="722539" cy="722539"/>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29" name="Freeform 29"/>
          <p:cNvSpPr/>
          <p:nvPr/>
        </p:nvSpPr>
        <p:spPr>
          <a:xfrm rot="5400000" flipH="1" flipV="1">
            <a:off x="11036288" y="2955658"/>
            <a:ext cx="722539" cy="722539"/>
          </a:xfrm>
          <a:custGeom>
            <a:avLst/>
            <a:gdLst/>
            <a:ahLst/>
            <a:cxnLst/>
            <a:rect l="l" t="t" r="r" b="b"/>
            <a:pathLst>
              <a:path w="1083809" h="1083809">
                <a:moveTo>
                  <a:pt x="1083808" y="1083809"/>
                </a:moveTo>
                <a:lnTo>
                  <a:pt x="0" y="1083809"/>
                </a:lnTo>
                <a:lnTo>
                  <a:pt x="0" y="0"/>
                </a:lnTo>
                <a:lnTo>
                  <a:pt x="1083808" y="0"/>
                </a:lnTo>
                <a:lnTo>
                  <a:pt x="1083808" y="1083809"/>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30" name="Group 30"/>
          <p:cNvGrpSpPr/>
          <p:nvPr/>
        </p:nvGrpSpPr>
        <p:grpSpPr>
          <a:xfrm rot="2700000">
            <a:off x="-917594" y="-2062214"/>
            <a:ext cx="4943599" cy="2376730"/>
            <a:chOff x="0" y="0"/>
            <a:chExt cx="660400" cy="317500"/>
          </a:xfrm>
        </p:grpSpPr>
        <p:sp>
          <p:nvSpPr>
            <p:cNvPr id="31" name="Freeform 31"/>
            <p:cNvSpPr/>
            <p:nvPr/>
          </p:nvSpPr>
          <p:spPr>
            <a:xfrm>
              <a:off x="0" y="0"/>
              <a:ext cx="660400" cy="317500"/>
            </a:xfrm>
            <a:custGeom>
              <a:avLst/>
              <a:gdLst/>
              <a:ahLst/>
              <a:cxnLst/>
              <a:rect l="l" t="t" r="r" b="b"/>
              <a:pathLst>
                <a:path w="660400" h="3175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8CA9AD"/>
              </a:solidFill>
              <a:prstDash val="solid"/>
              <a:miter/>
            </a:ln>
          </p:spPr>
        </p:sp>
        <p:sp>
          <p:nvSpPr>
            <p:cNvPr id="32" name="TextBox 32"/>
            <p:cNvSpPr txBox="1"/>
            <p:nvPr/>
          </p:nvSpPr>
          <p:spPr>
            <a:xfrm>
              <a:off x="0" y="146050"/>
              <a:ext cx="660400" cy="171450"/>
            </a:xfrm>
            <a:prstGeom prst="rect">
              <a:avLst/>
            </a:prstGeom>
          </p:spPr>
          <p:txBody>
            <a:bodyPr lIns="33867" tIns="33867" rIns="33867" bIns="33867" rtlCol="0" anchor="ctr"/>
            <a:lstStyle/>
            <a:p>
              <a:pPr algn="ctr">
                <a:lnSpc>
                  <a:spcPts val="1702"/>
                </a:lnSpc>
              </a:pPr>
              <a:endParaRPr sz="1200"/>
            </a:p>
          </p:txBody>
        </p:sp>
      </p:grpSp>
      <p:sp>
        <p:nvSpPr>
          <p:cNvPr id="33" name="AutoShape 33"/>
          <p:cNvSpPr/>
          <p:nvPr/>
        </p:nvSpPr>
        <p:spPr>
          <a:xfrm>
            <a:off x="-1226004" y="-1515847"/>
            <a:ext cx="3456811" cy="3421801"/>
          </a:xfrm>
          <a:prstGeom prst="line">
            <a:avLst/>
          </a:prstGeom>
          <a:ln w="28575" cap="flat">
            <a:solidFill>
              <a:srgbClr val="8CA9AD"/>
            </a:solidFill>
            <a:prstDash val="solid"/>
            <a:headEnd type="none" w="sm" len="sm"/>
            <a:tailEnd type="none" w="sm" len="sm"/>
          </a:ln>
        </p:spPr>
      </p:sp>
      <p:sp>
        <p:nvSpPr>
          <p:cNvPr id="34" name="AutoShape 34"/>
          <p:cNvSpPr/>
          <p:nvPr/>
        </p:nvSpPr>
        <p:spPr>
          <a:xfrm>
            <a:off x="-1368634" y="-1307396"/>
            <a:ext cx="3359235" cy="3359235"/>
          </a:xfrm>
          <a:prstGeom prst="line">
            <a:avLst/>
          </a:prstGeom>
          <a:ln w="28575" cap="flat">
            <a:solidFill>
              <a:srgbClr val="8CA9AD"/>
            </a:solidFill>
            <a:prstDash val="solid"/>
            <a:headEnd type="none" w="sm" len="sm"/>
            <a:tailEnd type="none" w="sm" len="sm"/>
          </a:ln>
        </p:spPr>
      </p:sp>
      <p:sp>
        <p:nvSpPr>
          <p:cNvPr id="35" name="AutoShape 35"/>
          <p:cNvSpPr/>
          <p:nvPr/>
        </p:nvSpPr>
        <p:spPr>
          <a:xfrm>
            <a:off x="-1488369" y="-1068417"/>
            <a:ext cx="3244761" cy="3244761"/>
          </a:xfrm>
          <a:prstGeom prst="line">
            <a:avLst/>
          </a:prstGeom>
          <a:ln w="28575" cap="flat">
            <a:solidFill>
              <a:srgbClr val="8CA9AD"/>
            </a:solidFill>
            <a:prstDash val="solid"/>
            <a:headEnd type="none" w="sm" len="sm"/>
            <a:tailEnd type="none" w="sm" len="sm"/>
          </a:ln>
        </p:spPr>
      </p:sp>
      <p:sp>
        <p:nvSpPr>
          <p:cNvPr id="36" name="AutoShape 36"/>
          <p:cNvSpPr/>
          <p:nvPr/>
        </p:nvSpPr>
        <p:spPr>
          <a:xfrm>
            <a:off x="-1572805" y="-810904"/>
            <a:ext cx="3127010" cy="3127010"/>
          </a:xfrm>
          <a:prstGeom prst="line">
            <a:avLst/>
          </a:prstGeom>
          <a:ln w="28575" cap="flat">
            <a:solidFill>
              <a:srgbClr val="8CA9AD"/>
            </a:solidFill>
            <a:prstDash val="solid"/>
            <a:headEnd type="none" w="sm" len="sm"/>
            <a:tailEnd type="none" w="sm" len="sm"/>
          </a:ln>
        </p:spPr>
      </p:sp>
      <p:sp>
        <p:nvSpPr>
          <p:cNvPr id="37" name="AutoShape 37"/>
          <p:cNvSpPr/>
          <p:nvPr/>
        </p:nvSpPr>
        <p:spPr>
          <a:xfrm>
            <a:off x="-1668708" y="-517787"/>
            <a:ext cx="2898449" cy="2898449"/>
          </a:xfrm>
          <a:prstGeom prst="line">
            <a:avLst/>
          </a:prstGeom>
          <a:ln w="28575" cap="flat">
            <a:solidFill>
              <a:srgbClr val="8CA9AD"/>
            </a:solidFill>
            <a:prstDash val="solid"/>
            <a:headEnd type="none" w="sm" len="sm"/>
            <a:tailEnd type="none" w="sm" len="sm"/>
          </a:ln>
        </p:spPr>
      </p:sp>
      <p:sp>
        <p:nvSpPr>
          <p:cNvPr id="38" name="AutoShape 38"/>
          <p:cNvSpPr/>
          <p:nvPr/>
        </p:nvSpPr>
        <p:spPr>
          <a:xfrm>
            <a:off x="-1749254" y="-221972"/>
            <a:ext cx="2642399" cy="2657063"/>
          </a:xfrm>
          <a:prstGeom prst="line">
            <a:avLst/>
          </a:prstGeom>
          <a:ln w="28575" cap="flat">
            <a:solidFill>
              <a:srgbClr val="8CA9AD"/>
            </a:solidFill>
            <a:prstDash val="solid"/>
            <a:headEnd type="none" w="sm" len="sm"/>
            <a:tailEnd type="none" w="sm" len="sm"/>
          </a:ln>
        </p:spPr>
      </p:sp>
      <p:sp>
        <p:nvSpPr>
          <p:cNvPr id="39" name="AutoShape 39"/>
          <p:cNvSpPr/>
          <p:nvPr/>
        </p:nvSpPr>
        <p:spPr>
          <a:xfrm>
            <a:off x="-1732076" y="152451"/>
            <a:ext cx="2251657" cy="2240039"/>
          </a:xfrm>
          <a:prstGeom prst="line">
            <a:avLst/>
          </a:prstGeom>
          <a:ln w="28575" cap="flat">
            <a:solidFill>
              <a:srgbClr val="8CA9AD"/>
            </a:solidFill>
            <a:prstDash val="solid"/>
            <a:headEnd type="none" w="sm" len="sm"/>
            <a:tailEnd type="none" w="sm" len="sm"/>
          </a:ln>
        </p:spPr>
      </p:sp>
      <p:sp>
        <p:nvSpPr>
          <p:cNvPr id="40" name="AutoShape 40"/>
          <p:cNvSpPr/>
          <p:nvPr/>
        </p:nvSpPr>
        <p:spPr>
          <a:xfrm>
            <a:off x="-1673198" y="603840"/>
            <a:ext cx="1752399" cy="1781313"/>
          </a:xfrm>
          <a:prstGeom prst="line">
            <a:avLst/>
          </a:prstGeom>
          <a:ln w="28575" cap="flat">
            <a:solidFill>
              <a:srgbClr val="8CA9AD"/>
            </a:solidFill>
            <a:prstDash val="solid"/>
            <a:headEnd type="none" w="sm" len="sm"/>
            <a:tailEnd type="none" w="sm" len="sm"/>
          </a:ln>
        </p:spPr>
      </p:sp>
      <p:sp>
        <p:nvSpPr>
          <p:cNvPr id="41" name="TextBox 41"/>
          <p:cNvSpPr txBox="1"/>
          <p:nvPr/>
        </p:nvSpPr>
        <p:spPr>
          <a:xfrm>
            <a:off x="2324252" y="2499783"/>
            <a:ext cx="7543498" cy="1718419"/>
          </a:xfrm>
          <a:prstGeom prst="rect">
            <a:avLst/>
          </a:prstGeom>
        </p:spPr>
        <p:txBody>
          <a:bodyPr lIns="0" tIns="0" rIns="0" bIns="0" rtlCol="0" anchor="t">
            <a:spAutoFit/>
          </a:bodyPr>
          <a:lstStyle/>
          <a:p>
            <a:pPr algn="ctr">
              <a:lnSpc>
                <a:spcPts val="6666"/>
              </a:lnSpc>
            </a:pPr>
            <a:r>
              <a:rPr lang="en-US" sz="6666">
                <a:solidFill>
                  <a:srgbClr val="227C9D"/>
                </a:solidFill>
                <a:latin typeface="Kollektif Bold"/>
              </a:rPr>
              <a:t>AIRBNB MARKET ANALYSIS </a:t>
            </a:r>
          </a:p>
        </p:txBody>
      </p:sp>
      <p:sp>
        <p:nvSpPr>
          <p:cNvPr id="42" name="TextBox 42"/>
          <p:cNvSpPr txBox="1"/>
          <p:nvPr/>
        </p:nvSpPr>
        <p:spPr>
          <a:xfrm>
            <a:off x="3696932" y="4539701"/>
            <a:ext cx="4798137" cy="350096"/>
          </a:xfrm>
          <a:prstGeom prst="rect">
            <a:avLst/>
          </a:prstGeom>
        </p:spPr>
        <p:txBody>
          <a:bodyPr lIns="0" tIns="0" rIns="0" bIns="0" rtlCol="0" anchor="t">
            <a:spAutoFit/>
          </a:bodyPr>
          <a:lstStyle/>
          <a:p>
            <a:pPr algn="ctr">
              <a:lnSpc>
                <a:spcPts val="2713"/>
              </a:lnSpc>
            </a:pPr>
            <a:r>
              <a:rPr lang="en-US" sz="2467">
                <a:solidFill>
                  <a:srgbClr val="545454"/>
                </a:solidFill>
                <a:latin typeface="DM Sans"/>
              </a:rPr>
              <a:t>Presented by Team 5</a:t>
            </a:r>
          </a:p>
        </p:txBody>
      </p:sp>
      <p:sp>
        <p:nvSpPr>
          <p:cNvPr id="43" name="Freeform 43"/>
          <p:cNvSpPr/>
          <p:nvPr/>
        </p:nvSpPr>
        <p:spPr>
          <a:xfrm>
            <a:off x="4002524" y="493110"/>
            <a:ext cx="4186952" cy="1558729"/>
          </a:xfrm>
          <a:custGeom>
            <a:avLst/>
            <a:gdLst/>
            <a:ahLst/>
            <a:cxnLst/>
            <a:rect l="l" t="t" r="r" b="b"/>
            <a:pathLst>
              <a:path w="6280428" h="2338094">
                <a:moveTo>
                  <a:pt x="0" y="0"/>
                </a:moveTo>
                <a:lnTo>
                  <a:pt x="6280428" y="0"/>
                </a:lnTo>
                <a:lnTo>
                  <a:pt x="6280428" y="2338094"/>
                </a:lnTo>
                <a:lnTo>
                  <a:pt x="0" y="2338094"/>
                </a:lnTo>
                <a:lnTo>
                  <a:pt x="0" y="0"/>
                </a:lnTo>
                <a:close/>
              </a:path>
            </a:pathLst>
          </a:custGeom>
          <a:blipFill>
            <a:blip r:embed="rId10"/>
            <a:stretch>
              <a:fillRect/>
            </a:stretch>
          </a:blipFill>
        </p:spPr>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2700000">
            <a:off x="9587483" y="5049786"/>
            <a:ext cx="4943599" cy="2376730"/>
            <a:chOff x="0" y="0"/>
            <a:chExt cx="660400" cy="317500"/>
          </a:xfrm>
        </p:grpSpPr>
        <p:sp>
          <p:nvSpPr>
            <p:cNvPr id="3" name="Freeform 3"/>
            <p:cNvSpPr/>
            <p:nvPr/>
          </p:nvSpPr>
          <p:spPr>
            <a:xfrm>
              <a:off x="0" y="0"/>
              <a:ext cx="660400" cy="317500"/>
            </a:xfrm>
            <a:custGeom>
              <a:avLst/>
              <a:gdLst/>
              <a:ahLst/>
              <a:cxnLst/>
              <a:rect l="l" t="t" r="r" b="b"/>
              <a:pathLst>
                <a:path w="660400" h="3175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8CA9AD"/>
              </a:solidFill>
              <a:prstDash val="solid"/>
              <a:miter/>
            </a:ln>
          </p:spPr>
        </p:sp>
        <p:sp>
          <p:nvSpPr>
            <p:cNvPr id="4" name="TextBox 4"/>
            <p:cNvSpPr txBox="1"/>
            <p:nvPr/>
          </p:nvSpPr>
          <p:spPr>
            <a:xfrm>
              <a:off x="0" y="146050"/>
              <a:ext cx="660400" cy="171450"/>
            </a:xfrm>
            <a:prstGeom prst="rect">
              <a:avLst/>
            </a:prstGeom>
          </p:spPr>
          <p:txBody>
            <a:bodyPr lIns="33867" tIns="33867" rIns="33867" bIns="33867" rtlCol="0" anchor="ctr"/>
            <a:lstStyle/>
            <a:p>
              <a:pPr algn="ctr">
                <a:lnSpc>
                  <a:spcPts val="1702"/>
                </a:lnSpc>
              </a:pPr>
              <a:endParaRPr sz="1200"/>
            </a:p>
          </p:txBody>
        </p:sp>
      </p:grpSp>
      <p:sp>
        <p:nvSpPr>
          <p:cNvPr id="5" name="AutoShape 5"/>
          <p:cNvSpPr/>
          <p:nvPr/>
        </p:nvSpPr>
        <p:spPr>
          <a:xfrm>
            <a:off x="9279073" y="5596153"/>
            <a:ext cx="3456811" cy="3421801"/>
          </a:xfrm>
          <a:prstGeom prst="line">
            <a:avLst/>
          </a:prstGeom>
          <a:ln w="28575" cap="flat">
            <a:solidFill>
              <a:srgbClr val="8CA9AD"/>
            </a:solidFill>
            <a:prstDash val="solid"/>
            <a:headEnd type="none" w="sm" len="sm"/>
            <a:tailEnd type="none" w="sm" len="sm"/>
          </a:ln>
        </p:spPr>
      </p:sp>
      <p:sp>
        <p:nvSpPr>
          <p:cNvPr id="6" name="AutoShape 6"/>
          <p:cNvSpPr/>
          <p:nvPr/>
        </p:nvSpPr>
        <p:spPr>
          <a:xfrm>
            <a:off x="9136443" y="5804604"/>
            <a:ext cx="3359235" cy="3359235"/>
          </a:xfrm>
          <a:prstGeom prst="line">
            <a:avLst/>
          </a:prstGeom>
          <a:ln w="28575" cap="flat">
            <a:solidFill>
              <a:srgbClr val="8CA9AD"/>
            </a:solidFill>
            <a:prstDash val="solid"/>
            <a:headEnd type="none" w="sm" len="sm"/>
            <a:tailEnd type="none" w="sm" len="sm"/>
          </a:ln>
        </p:spPr>
      </p:sp>
      <p:sp>
        <p:nvSpPr>
          <p:cNvPr id="7" name="AutoShape 7"/>
          <p:cNvSpPr/>
          <p:nvPr/>
        </p:nvSpPr>
        <p:spPr>
          <a:xfrm>
            <a:off x="9016708" y="6043584"/>
            <a:ext cx="3244761" cy="3244761"/>
          </a:xfrm>
          <a:prstGeom prst="line">
            <a:avLst/>
          </a:prstGeom>
          <a:ln w="28575" cap="flat">
            <a:solidFill>
              <a:srgbClr val="8CA9AD"/>
            </a:solidFill>
            <a:prstDash val="solid"/>
            <a:headEnd type="none" w="sm" len="sm"/>
            <a:tailEnd type="none" w="sm" len="sm"/>
          </a:ln>
        </p:spPr>
      </p:sp>
      <p:sp>
        <p:nvSpPr>
          <p:cNvPr id="8" name="AutoShape 8"/>
          <p:cNvSpPr/>
          <p:nvPr/>
        </p:nvSpPr>
        <p:spPr>
          <a:xfrm>
            <a:off x="8932272" y="6301096"/>
            <a:ext cx="3127010" cy="3127010"/>
          </a:xfrm>
          <a:prstGeom prst="line">
            <a:avLst/>
          </a:prstGeom>
          <a:ln w="28575" cap="flat">
            <a:solidFill>
              <a:srgbClr val="8CA9AD"/>
            </a:solidFill>
            <a:prstDash val="solid"/>
            <a:headEnd type="none" w="sm" len="sm"/>
            <a:tailEnd type="none" w="sm" len="sm"/>
          </a:ln>
        </p:spPr>
      </p:sp>
      <p:sp>
        <p:nvSpPr>
          <p:cNvPr id="9" name="AutoShape 9"/>
          <p:cNvSpPr/>
          <p:nvPr/>
        </p:nvSpPr>
        <p:spPr>
          <a:xfrm>
            <a:off x="8836369" y="6594214"/>
            <a:ext cx="2898449" cy="2898449"/>
          </a:xfrm>
          <a:prstGeom prst="line">
            <a:avLst/>
          </a:prstGeom>
          <a:ln w="28575" cap="flat">
            <a:solidFill>
              <a:srgbClr val="8CA9AD"/>
            </a:solidFill>
            <a:prstDash val="solid"/>
            <a:headEnd type="none" w="sm" len="sm"/>
            <a:tailEnd type="none" w="sm" len="sm"/>
          </a:ln>
        </p:spPr>
      </p:sp>
      <p:sp>
        <p:nvSpPr>
          <p:cNvPr id="10" name="TextBox 10"/>
          <p:cNvSpPr txBox="1"/>
          <p:nvPr/>
        </p:nvSpPr>
        <p:spPr>
          <a:xfrm>
            <a:off x="1703019" y="1047069"/>
            <a:ext cx="8577361" cy="1718419"/>
          </a:xfrm>
          <a:prstGeom prst="rect">
            <a:avLst/>
          </a:prstGeom>
        </p:spPr>
        <p:txBody>
          <a:bodyPr lIns="0" tIns="0" rIns="0" bIns="0" rtlCol="0" anchor="t">
            <a:spAutoFit/>
          </a:bodyPr>
          <a:lstStyle/>
          <a:p>
            <a:pPr algn="ctr">
              <a:lnSpc>
                <a:spcPts val="6666"/>
              </a:lnSpc>
            </a:pPr>
            <a:r>
              <a:rPr lang="en-US" sz="6666">
                <a:solidFill>
                  <a:srgbClr val="227C9D"/>
                </a:solidFill>
                <a:latin typeface="Kollektif Bold"/>
              </a:rPr>
              <a:t>PROBLEM STATEMENT</a:t>
            </a:r>
          </a:p>
        </p:txBody>
      </p:sp>
      <p:sp>
        <p:nvSpPr>
          <p:cNvPr id="11" name="TextBox 11"/>
          <p:cNvSpPr txBox="1"/>
          <p:nvPr/>
        </p:nvSpPr>
        <p:spPr>
          <a:xfrm>
            <a:off x="2418499" y="2954553"/>
            <a:ext cx="7146400" cy="2696829"/>
          </a:xfrm>
          <a:prstGeom prst="rect">
            <a:avLst/>
          </a:prstGeom>
        </p:spPr>
        <p:txBody>
          <a:bodyPr lIns="0" tIns="0" rIns="0" bIns="0" rtlCol="0" anchor="t">
            <a:spAutoFit/>
          </a:bodyPr>
          <a:lstStyle/>
          <a:p>
            <a:pPr algn="ctr">
              <a:lnSpc>
                <a:spcPts val="2959"/>
              </a:lnSpc>
            </a:pPr>
            <a:r>
              <a:rPr lang="en-US" sz="2466">
                <a:solidFill>
                  <a:srgbClr val="545454"/>
                </a:solidFill>
                <a:latin typeface="DM Sans"/>
              </a:rPr>
              <a:t>Gaining an understanding of the Airbnb industry is the main goal of this data analytics research. Important indicators that will be examined include pricing trends, demand-supply dynamics, customer preferences, and regional distribution.</a:t>
            </a:r>
          </a:p>
          <a:p>
            <a:pPr algn="ctr">
              <a:lnSpc>
                <a:spcPts val="3119"/>
              </a:lnSpc>
            </a:pPr>
            <a:endParaRPr lang="en-US" sz="2466">
              <a:solidFill>
                <a:srgbClr val="545454"/>
              </a:solidFill>
              <a:latin typeface="DM Sans"/>
            </a:endParaRPr>
          </a:p>
        </p:txBody>
      </p:sp>
      <p:grpSp>
        <p:nvGrpSpPr>
          <p:cNvPr id="12" name="Group 12"/>
          <p:cNvGrpSpPr/>
          <p:nvPr/>
        </p:nvGrpSpPr>
        <p:grpSpPr>
          <a:xfrm rot="2700000">
            <a:off x="-917594" y="-2062214"/>
            <a:ext cx="4943599" cy="2376730"/>
            <a:chOff x="0" y="0"/>
            <a:chExt cx="660400" cy="317500"/>
          </a:xfrm>
        </p:grpSpPr>
        <p:sp>
          <p:nvSpPr>
            <p:cNvPr id="13" name="Freeform 13"/>
            <p:cNvSpPr/>
            <p:nvPr/>
          </p:nvSpPr>
          <p:spPr>
            <a:xfrm>
              <a:off x="0" y="0"/>
              <a:ext cx="660400" cy="317500"/>
            </a:xfrm>
            <a:custGeom>
              <a:avLst/>
              <a:gdLst/>
              <a:ahLst/>
              <a:cxnLst/>
              <a:rect l="l" t="t" r="r" b="b"/>
              <a:pathLst>
                <a:path w="660400" h="3175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8CA9AD"/>
              </a:solidFill>
              <a:prstDash val="solid"/>
              <a:miter/>
            </a:ln>
          </p:spPr>
        </p:sp>
        <p:sp>
          <p:nvSpPr>
            <p:cNvPr id="14" name="TextBox 14"/>
            <p:cNvSpPr txBox="1"/>
            <p:nvPr/>
          </p:nvSpPr>
          <p:spPr>
            <a:xfrm>
              <a:off x="0" y="146050"/>
              <a:ext cx="660400" cy="171450"/>
            </a:xfrm>
            <a:prstGeom prst="rect">
              <a:avLst/>
            </a:prstGeom>
          </p:spPr>
          <p:txBody>
            <a:bodyPr lIns="33867" tIns="33867" rIns="33867" bIns="33867" rtlCol="0" anchor="ctr"/>
            <a:lstStyle/>
            <a:p>
              <a:pPr algn="ctr">
                <a:lnSpc>
                  <a:spcPts val="1702"/>
                </a:lnSpc>
              </a:pPr>
              <a:endParaRPr sz="1200"/>
            </a:p>
          </p:txBody>
        </p:sp>
      </p:grpSp>
      <p:sp>
        <p:nvSpPr>
          <p:cNvPr id="15" name="AutoShape 15"/>
          <p:cNvSpPr/>
          <p:nvPr/>
        </p:nvSpPr>
        <p:spPr>
          <a:xfrm>
            <a:off x="-1226004" y="-1515847"/>
            <a:ext cx="3456811" cy="3421801"/>
          </a:xfrm>
          <a:prstGeom prst="line">
            <a:avLst/>
          </a:prstGeom>
          <a:ln w="28575" cap="flat">
            <a:solidFill>
              <a:srgbClr val="8CA9AD"/>
            </a:solidFill>
            <a:prstDash val="solid"/>
            <a:headEnd type="none" w="sm" len="sm"/>
            <a:tailEnd type="none" w="sm" len="sm"/>
          </a:ln>
        </p:spPr>
      </p:sp>
      <p:sp>
        <p:nvSpPr>
          <p:cNvPr id="16" name="AutoShape 16"/>
          <p:cNvSpPr/>
          <p:nvPr/>
        </p:nvSpPr>
        <p:spPr>
          <a:xfrm>
            <a:off x="-1368634" y="-1307396"/>
            <a:ext cx="3359235" cy="3359235"/>
          </a:xfrm>
          <a:prstGeom prst="line">
            <a:avLst/>
          </a:prstGeom>
          <a:ln w="28575" cap="flat">
            <a:solidFill>
              <a:srgbClr val="8CA9AD"/>
            </a:solidFill>
            <a:prstDash val="solid"/>
            <a:headEnd type="none" w="sm" len="sm"/>
            <a:tailEnd type="none" w="sm" len="sm"/>
          </a:ln>
        </p:spPr>
      </p:sp>
      <p:sp>
        <p:nvSpPr>
          <p:cNvPr id="17" name="AutoShape 17"/>
          <p:cNvSpPr/>
          <p:nvPr/>
        </p:nvSpPr>
        <p:spPr>
          <a:xfrm>
            <a:off x="-1488369" y="-1068417"/>
            <a:ext cx="3244761" cy="3244761"/>
          </a:xfrm>
          <a:prstGeom prst="line">
            <a:avLst/>
          </a:prstGeom>
          <a:ln w="28575" cap="flat">
            <a:solidFill>
              <a:srgbClr val="8CA9AD"/>
            </a:solidFill>
            <a:prstDash val="solid"/>
            <a:headEnd type="none" w="sm" len="sm"/>
            <a:tailEnd type="none" w="sm" len="sm"/>
          </a:ln>
        </p:spPr>
      </p:sp>
      <p:sp>
        <p:nvSpPr>
          <p:cNvPr id="18" name="AutoShape 18"/>
          <p:cNvSpPr/>
          <p:nvPr/>
        </p:nvSpPr>
        <p:spPr>
          <a:xfrm>
            <a:off x="-1572805" y="-810904"/>
            <a:ext cx="3127010" cy="3127010"/>
          </a:xfrm>
          <a:prstGeom prst="line">
            <a:avLst/>
          </a:prstGeom>
          <a:ln w="28575" cap="flat">
            <a:solidFill>
              <a:srgbClr val="8CA9AD"/>
            </a:solidFill>
            <a:prstDash val="solid"/>
            <a:headEnd type="none" w="sm" len="sm"/>
            <a:tailEnd type="none" w="sm" len="sm"/>
          </a:ln>
        </p:spPr>
      </p:sp>
      <p:sp>
        <p:nvSpPr>
          <p:cNvPr id="19" name="AutoShape 19"/>
          <p:cNvSpPr/>
          <p:nvPr/>
        </p:nvSpPr>
        <p:spPr>
          <a:xfrm>
            <a:off x="-1668708" y="-517787"/>
            <a:ext cx="2898449" cy="2898449"/>
          </a:xfrm>
          <a:prstGeom prst="line">
            <a:avLst/>
          </a:prstGeom>
          <a:ln w="28575" cap="flat">
            <a:solidFill>
              <a:srgbClr val="8CA9AD"/>
            </a:solidFill>
            <a:prstDash val="solid"/>
            <a:headEnd type="none" w="sm" len="sm"/>
            <a:tailEnd type="none" w="sm" len="sm"/>
          </a:ln>
        </p:spPr>
      </p:sp>
      <p:sp>
        <p:nvSpPr>
          <p:cNvPr id="20" name="AutoShape 20"/>
          <p:cNvSpPr/>
          <p:nvPr/>
        </p:nvSpPr>
        <p:spPr>
          <a:xfrm>
            <a:off x="-1749254" y="-221972"/>
            <a:ext cx="2642399" cy="2657063"/>
          </a:xfrm>
          <a:prstGeom prst="line">
            <a:avLst/>
          </a:prstGeom>
          <a:ln w="28575" cap="flat">
            <a:solidFill>
              <a:srgbClr val="8CA9AD"/>
            </a:solidFill>
            <a:prstDash val="solid"/>
            <a:headEnd type="none" w="sm" len="sm"/>
            <a:tailEnd type="none" w="sm" len="sm"/>
          </a:ln>
        </p:spPr>
      </p:sp>
      <p:sp>
        <p:nvSpPr>
          <p:cNvPr id="21" name="AutoShape 21"/>
          <p:cNvSpPr/>
          <p:nvPr/>
        </p:nvSpPr>
        <p:spPr>
          <a:xfrm>
            <a:off x="-1732076" y="152451"/>
            <a:ext cx="2251657" cy="2240039"/>
          </a:xfrm>
          <a:prstGeom prst="line">
            <a:avLst/>
          </a:prstGeom>
          <a:ln w="28575" cap="flat">
            <a:solidFill>
              <a:srgbClr val="8CA9AD"/>
            </a:solidFill>
            <a:prstDash val="solid"/>
            <a:headEnd type="none" w="sm" len="sm"/>
            <a:tailEnd type="none" w="sm" len="sm"/>
          </a:ln>
        </p:spPr>
      </p:sp>
      <p:sp>
        <p:nvSpPr>
          <p:cNvPr id="22" name="AutoShape 22"/>
          <p:cNvSpPr/>
          <p:nvPr/>
        </p:nvSpPr>
        <p:spPr>
          <a:xfrm>
            <a:off x="-1673198" y="603840"/>
            <a:ext cx="1752399" cy="1781313"/>
          </a:xfrm>
          <a:prstGeom prst="line">
            <a:avLst/>
          </a:prstGeom>
          <a:ln w="28575" cap="flat">
            <a:solidFill>
              <a:srgbClr val="8CA9AD"/>
            </a:solidFill>
            <a:prstDash val="solid"/>
            <a:headEnd type="none" w="sm" len="sm"/>
            <a:tailEnd type="none" w="sm" len="sm"/>
          </a:ln>
        </p:spPr>
      </p:sp>
      <p:sp>
        <p:nvSpPr>
          <p:cNvPr id="23" name="Freeform 23"/>
          <p:cNvSpPr/>
          <p:nvPr/>
        </p:nvSpPr>
        <p:spPr>
          <a:xfrm>
            <a:off x="11469461" y="-36739"/>
            <a:ext cx="722539" cy="72253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4" name="Freeform 24"/>
          <p:cNvSpPr/>
          <p:nvPr/>
        </p:nvSpPr>
        <p:spPr>
          <a:xfrm>
            <a:off x="11469461" y="685801"/>
            <a:ext cx="722539" cy="72253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5" name="Freeform 25"/>
          <p:cNvSpPr/>
          <p:nvPr/>
        </p:nvSpPr>
        <p:spPr>
          <a:xfrm rot="5400000" flipH="1" flipV="1">
            <a:off x="11469461" y="1408340"/>
            <a:ext cx="722539" cy="722539"/>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6" name="Freeform 26"/>
          <p:cNvSpPr/>
          <p:nvPr/>
        </p:nvSpPr>
        <p:spPr>
          <a:xfrm>
            <a:off x="10746922" y="-36739"/>
            <a:ext cx="722539" cy="72253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27" name="Freeform 27"/>
          <p:cNvSpPr/>
          <p:nvPr/>
        </p:nvSpPr>
        <p:spPr>
          <a:xfrm rot="5400000">
            <a:off x="10024383" y="685801"/>
            <a:ext cx="722539" cy="72253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8" name="Freeform 28"/>
          <p:cNvSpPr/>
          <p:nvPr/>
        </p:nvSpPr>
        <p:spPr>
          <a:xfrm rot="-10800000">
            <a:off x="10746922" y="1408340"/>
            <a:ext cx="722539" cy="72253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29" name="Freeform 29"/>
          <p:cNvSpPr/>
          <p:nvPr/>
        </p:nvSpPr>
        <p:spPr>
          <a:xfrm rot="-10800000" flipH="1" flipV="1">
            <a:off x="10024383" y="1408340"/>
            <a:ext cx="722539" cy="722539"/>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30" name="Freeform 30"/>
          <p:cNvSpPr/>
          <p:nvPr/>
        </p:nvSpPr>
        <p:spPr>
          <a:xfrm rot="5400000" flipH="1" flipV="1">
            <a:off x="8513804" y="-36739"/>
            <a:ext cx="722539" cy="722539"/>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31" name="Freeform 31"/>
          <p:cNvSpPr/>
          <p:nvPr/>
        </p:nvSpPr>
        <p:spPr>
          <a:xfrm rot="-10800000" flipH="1" flipV="1">
            <a:off x="8513804" y="685801"/>
            <a:ext cx="722539" cy="722539"/>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32" name="Freeform 32"/>
          <p:cNvSpPr/>
          <p:nvPr/>
        </p:nvSpPr>
        <p:spPr>
          <a:xfrm rot="-10800000">
            <a:off x="6351" y="4696104"/>
            <a:ext cx="722539" cy="72253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3" name="Freeform 33"/>
          <p:cNvSpPr/>
          <p:nvPr/>
        </p:nvSpPr>
        <p:spPr>
          <a:xfrm>
            <a:off x="722540" y="4715154"/>
            <a:ext cx="722539" cy="72253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34" name="Freeform 34"/>
          <p:cNvSpPr/>
          <p:nvPr/>
        </p:nvSpPr>
        <p:spPr>
          <a:xfrm>
            <a:off x="1" y="5437693"/>
            <a:ext cx="722539" cy="72253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5" name="Freeform 35"/>
          <p:cNvSpPr/>
          <p:nvPr/>
        </p:nvSpPr>
        <p:spPr>
          <a:xfrm rot="-10800000">
            <a:off x="1" y="6160233"/>
            <a:ext cx="722539" cy="72253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36" name="Freeform 36"/>
          <p:cNvSpPr/>
          <p:nvPr/>
        </p:nvSpPr>
        <p:spPr>
          <a:xfrm rot="-5400000">
            <a:off x="722540" y="6160233"/>
            <a:ext cx="722539" cy="72253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37" name="Freeform 37"/>
          <p:cNvSpPr/>
          <p:nvPr/>
        </p:nvSpPr>
        <p:spPr>
          <a:xfrm rot="-10800000">
            <a:off x="2214501" y="6179283"/>
            <a:ext cx="722539" cy="72253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38" name="Freeform 38"/>
          <p:cNvSpPr/>
          <p:nvPr/>
        </p:nvSpPr>
        <p:spPr>
          <a:xfrm>
            <a:off x="2214501" y="5456743"/>
            <a:ext cx="722539" cy="72253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39" name="Freeform 39"/>
          <p:cNvSpPr/>
          <p:nvPr/>
        </p:nvSpPr>
        <p:spPr>
          <a:xfrm rot="5400000">
            <a:off x="2937040" y="6179283"/>
            <a:ext cx="722539" cy="72253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2700000">
            <a:off x="7591229" y="4801230"/>
            <a:ext cx="4943599" cy="2376730"/>
            <a:chOff x="0" y="0"/>
            <a:chExt cx="660400" cy="317500"/>
          </a:xfrm>
        </p:grpSpPr>
        <p:sp>
          <p:nvSpPr>
            <p:cNvPr id="3" name="Freeform 3"/>
            <p:cNvSpPr/>
            <p:nvPr/>
          </p:nvSpPr>
          <p:spPr>
            <a:xfrm>
              <a:off x="0" y="0"/>
              <a:ext cx="660400" cy="317500"/>
            </a:xfrm>
            <a:custGeom>
              <a:avLst/>
              <a:gdLst/>
              <a:ahLst/>
              <a:cxnLst/>
              <a:rect l="l" t="t" r="r" b="b"/>
              <a:pathLst>
                <a:path w="660400" h="3175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8CA9AD"/>
              </a:solidFill>
              <a:prstDash val="solid"/>
              <a:miter/>
            </a:ln>
          </p:spPr>
        </p:sp>
        <p:sp>
          <p:nvSpPr>
            <p:cNvPr id="4" name="TextBox 4"/>
            <p:cNvSpPr txBox="1"/>
            <p:nvPr/>
          </p:nvSpPr>
          <p:spPr>
            <a:xfrm>
              <a:off x="0" y="146050"/>
              <a:ext cx="660400" cy="171450"/>
            </a:xfrm>
            <a:prstGeom prst="rect">
              <a:avLst/>
            </a:prstGeom>
          </p:spPr>
          <p:txBody>
            <a:bodyPr lIns="33867" tIns="33867" rIns="33867" bIns="33867" rtlCol="0" anchor="ctr"/>
            <a:lstStyle/>
            <a:p>
              <a:pPr algn="ctr">
                <a:lnSpc>
                  <a:spcPts val="1702"/>
                </a:lnSpc>
              </a:pPr>
              <a:endParaRPr sz="1200"/>
            </a:p>
          </p:txBody>
        </p:sp>
      </p:grpSp>
      <p:sp>
        <p:nvSpPr>
          <p:cNvPr id="5" name="AutoShape 5"/>
          <p:cNvSpPr/>
          <p:nvPr/>
        </p:nvSpPr>
        <p:spPr>
          <a:xfrm flipV="1">
            <a:off x="9421030" y="5312992"/>
            <a:ext cx="3421801" cy="3456811"/>
          </a:xfrm>
          <a:prstGeom prst="line">
            <a:avLst/>
          </a:prstGeom>
          <a:ln w="28575" cap="flat">
            <a:solidFill>
              <a:srgbClr val="8CA9AD"/>
            </a:solidFill>
            <a:prstDash val="solid"/>
            <a:headEnd type="none" w="sm" len="sm"/>
            <a:tailEnd type="none" w="sm" len="sm"/>
          </a:ln>
        </p:spPr>
      </p:sp>
      <p:sp>
        <p:nvSpPr>
          <p:cNvPr id="6" name="AutoShape 6"/>
          <p:cNvSpPr/>
          <p:nvPr/>
        </p:nvSpPr>
        <p:spPr>
          <a:xfrm flipV="1">
            <a:off x="9629481" y="5553199"/>
            <a:ext cx="3359235" cy="3359235"/>
          </a:xfrm>
          <a:prstGeom prst="line">
            <a:avLst/>
          </a:prstGeom>
          <a:ln w="28575" cap="flat">
            <a:solidFill>
              <a:srgbClr val="8CA9AD"/>
            </a:solidFill>
            <a:prstDash val="solid"/>
            <a:headEnd type="none" w="sm" len="sm"/>
            <a:tailEnd type="none" w="sm" len="sm"/>
          </a:ln>
        </p:spPr>
      </p:sp>
      <p:sp>
        <p:nvSpPr>
          <p:cNvPr id="7" name="AutoShape 7"/>
          <p:cNvSpPr/>
          <p:nvPr/>
        </p:nvSpPr>
        <p:spPr>
          <a:xfrm flipV="1">
            <a:off x="9868460" y="5787408"/>
            <a:ext cx="3244761" cy="3244761"/>
          </a:xfrm>
          <a:prstGeom prst="line">
            <a:avLst/>
          </a:prstGeom>
          <a:ln w="28575" cap="flat">
            <a:solidFill>
              <a:srgbClr val="8CA9AD"/>
            </a:solidFill>
            <a:prstDash val="solid"/>
            <a:headEnd type="none" w="sm" len="sm"/>
            <a:tailEnd type="none" w="sm" len="sm"/>
          </a:ln>
        </p:spPr>
      </p:sp>
      <p:grpSp>
        <p:nvGrpSpPr>
          <p:cNvPr id="8" name="Group 8"/>
          <p:cNvGrpSpPr/>
          <p:nvPr/>
        </p:nvGrpSpPr>
        <p:grpSpPr>
          <a:xfrm>
            <a:off x="3352502" y="389438"/>
            <a:ext cx="1028700" cy="1028700"/>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E6D73"/>
            </a:solidFill>
          </p:spPr>
        </p:sp>
        <p:sp>
          <p:nvSpPr>
            <p:cNvPr id="10" name="TextBox 10"/>
            <p:cNvSpPr txBox="1"/>
            <p:nvPr/>
          </p:nvSpPr>
          <p:spPr>
            <a:xfrm>
              <a:off x="76200" y="19050"/>
              <a:ext cx="660400" cy="717550"/>
            </a:xfrm>
            <a:prstGeom prst="rect">
              <a:avLst/>
            </a:prstGeom>
          </p:spPr>
          <p:txBody>
            <a:bodyPr lIns="33867" tIns="33867" rIns="33867" bIns="33867" rtlCol="0" anchor="ctr"/>
            <a:lstStyle/>
            <a:p>
              <a:pPr algn="ctr">
                <a:lnSpc>
                  <a:spcPts val="1773"/>
                </a:lnSpc>
              </a:pPr>
              <a:endParaRPr sz="1200"/>
            </a:p>
          </p:txBody>
        </p:sp>
      </p:grpSp>
      <p:grpSp>
        <p:nvGrpSpPr>
          <p:cNvPr id="11" name="Group 11"/>
          <p:cNvGrpSpPr/>
          <p:nvPr/>
        </p:nvGrpSpPr>
        <p:grpSpPr>
          <a:xfrm rot="2700000">
            <a:off x="-1424956" y="-2522348"/>
            <a:ext cx="4943599" cy="2376730"/>
            <a:chOff x="0" y="0"/>
            <a:chExt cx="660400" cy="317500"/>
          </a:xfrm>
        </p:grpSpPr>
        <p:sp>
          <p:nvSpPr>
            <p:cNvPr id="12" name="Freeform 12"/>
            <p:cNvSpPr/>
            <p:nvPr/>
          </p:nvSpPr>
          <p:spPr>
            <a:xfrm>
              <a:off x="0" y="0"/>
              <a:ext cx="660400" cy="317500"/>
            </a:xfrm>
            <a:custGeom>
              <a:avLst/>
              <a:gdLst/>
              <a:ahLst/>
              <a:cxnLst/>
              <a:rect l="l" t="t" r="r" b="b"/>
              <a:pathLst>
                <a:path w="660400" h="3175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8CA9AD"/>
              </a:solidFill>
              <a:prstDash val="solid"/>
              <a:miter/>
            </a:ln>
          </p:spPr>
        </p:sp>
        <p:sp>
          <p:nvSpPr>
            <p:cNvPr id="13" name="TextBox 13"/>
            <p:cNvSpPr txBox="1"/>
            <p:nvPr/>
          </p:nvSpPr>
          <p:spPr>
            <a:xfrm>
              <a:off x="0" y="146050"/>
              <a:ext cx="660400" cy="171450"/>
            </a:xfrm>
            <a:prstGeom prst="rect">
              <a:avLst/>
            </a:prstGeom>
          </p:spPr>
          <p:txBody>
            <a:bodyPr lIns="33867" tIns="33867" rIns="33867" bIns="33867" rtlCol="0" anchor="ctr"/>
            <a:lstStyle/>
            <a:p>
              <a:pPr algn="ctr">
                <a:lnSpc>
                  <a:spcPts val="1702"/>
                </a:lnSpc>
              </a:pPr>
              <a:endParaRPr sz="1200"/>
            </a:p>
          </p:txBody>
        </p:sp>
      </p:grpSp>
      <p:sp>
        <p:nvSpPr>
          <p:cNvPr id="14" name="AutoShape 14"/>
          <p:cNvSpPr/>
          <p:nvPr/>
        </p:nvSpPr>
        <p:spPr>
          <a:xfrm>
            <a:off x="-1733366" y="-1975983"/>
            <a:ext cx="3456811" cy="3421801"/>
          </a:xfrm>
          <a:prstGeom prst="line">
            <a:avLst/>
          </a:prstGeom>
          <a:ln w="28575" cap="flat">
            <a:solidFill>
              <a:srgbClr val="8CA9AD"/>
            </a:solidFill>
            <a:prstDash val="solid"/>
            <a:headEnd type="none" w="sm" len="sm"/>
            <a:tailEnd type="none" w="sm" len="sm"/>
          </a:ln>
        </p:spPr>
      </p:sp>
      <p:sp>
        <p:nvSpPr>
          <p:cNvPr id="15" name="AutoShape 15"/>
          <p:cNvSpPr/>
          <p:nvPr/>
        </p:nvSpPr>
        <p:spPr>
          <a:xfrm>
            <a:off x="-1875996" y="-1767531"/>
            <a:ext cx="3359235" cy="3359235"/>
          </a:xfrm>
          <a:prstGeom prst="line">
            <a:avLst/>
          </a:prstGeom>
          <a:ln w="28575" cap="flat">
            <a:solidFill>
              <a:srgbClr val="8CA9AD"/>
            </a:solidFill>
            <a:prstDash val="solid"/>
            <a:headEnd type="none" w="sm" len="sm"/>
            <a:tailEnd type="none" w="sm" len="sm"/>
          </a:ln>
        </p:spPr>
      </p:sp>
      <p:sp>
        <p:nvSpPr>
          <p:cNvPr id="16" name="AutoShape 16"/>
          <p:cNvSpPr/>
          <p:nvPr/>
        </p:nvSpPr>
        <p:spPr>
          <a:xfrm>
            <a:off x="-1995731" y="-1528551"/>
            <a:ext cx="3244761" cy="3244761"/>
          </a:xfrm>
          <a:prstGeom prst="line">
            <a:avLst/>
          </a:prstGeom>
          <a:ln w="28575" cap="flat">
            <a:solidFill>
              <a:srgbClr val="8CA9AD"/>
            </a:solidFill>
            <a:prstDash val="solid"/>
            <a:headEnd type="none" w="sm" len="sm"/>
            <a:tailEnd type="none" w="sm" len="sm"/>
          </a:ln>
        </p:spPr>
      </p:sp>
      <p:sp>
        <p:nvSpPr>
          <p:cNvPr id="17" name="AutoShape 17"/>
          <p:cNvSpPr/>
          <p:nvPr/>
        </p:nvSpPr>
        <p:spPr>
          <a:xfrm>
            <a:off x="-2080167" y="-1271040"/>
            <a:ext cx="3127010" cy="3127010"/>
          </a:xfrm>
          <a:prstGeom prst="line">
            <a:avLst/>
          </a:prstGeom>
          <a:ln w="28575" cap="flat">
            <a:solidFill>
              <a:srgbClr val="8CA9AD"/>
            </a:solidFill>
            <a:prstDash val="solid"/>
            <a:headEnd type="none" w="sm" len="sm"/>
            <a:tailEnd type="none" w="sm" len="sm"/>
          </a:ln>
        </p:spPr>
      </p:sp>
      <p:sp>
        <p:nvSpPr>
          <p:cNvPr id="18" name="AutoShape 18"/>
          <p:cNvSpPr/>
          <p:nvPr/>
        </p:nvSpPr>
        <p:spPr>
          <a:xfrm>
            <a:off x="-2176070" y="-977922"/>
            <a:ext cx="2898449" cy="2898449"/>
          </a:xfrm>
          <a:prstGeom prst="line">
            <a:avLst/>
          </a:prstGeom>
          <a:ln w="28575" cap="flat">
            <a:solidFill>
              <a:srgbClr val="8CA9AD"/>
            </a:solidFill>
            <a:prstDash val="solid"/>
            <a:headEnd type="none" w="sm" len="sm"/>
            <a:tailEnd type="none" w="sm" len="sm"/>
          </a:ln>
        </p:spPr>
      </p:sp>
      <p:sp>
        <p:nvSpPr>
          <p:cNvPr id="19" name="AutoShape 19"/>
          <p:cNvSpPr/>
          <p:nvPr/>
        </p:nvSpPr>
        <p:spPr>
          <a:xfrm>
            <a:off x="-2256616" y="-682106"/>
            <a:ext cx="2642399" cy="2657063"/>
          </a:xfrm>
          <a:prstGeom prst="line">
            <a:avLst/>
          </a:prstGeom>
          <a:ln w="28575" cap="flat">
            <a:solidFill>
              <a:srgbClr val="8CA9AD"/>
            </a:solidFill>
            <a:prstDash val="solid"/>
            <a:headEnd type="none" w="sm" len="sm"/>
            <a:tailEnd type="none" w="sm" len="sm"/>
          </a:ln>
        </p:spPr>
      </p:sp>
      <p:sp>
        <p:nvSpPr>
          <p:cNvPr id="20" name="AutoShape 20"/>
          <p:cNvSpPr/>
          <p:nvPr/>
        </p:nvSpPr>
        <p:spPr>
          <a:xfrm>
            <a:off x="-2239438" y="-307684"/>
            <a:ext cx="2251657" cy="2240039"/>
          </a:xfrm>
          <a:prstGeom prst="line">
            <a:avLst/>
          </a:prstGeom>
          <a:ln w="28575" cap="flat">
            <a:solidFill>
              <a:srgbClr val="8CA9AD"/>
            </a:solidFill>
            <a:prstDash val="solid"/>
            <a:headEnd type="none" w="sm" len="sm"/>
            <a:tailEnd type="none" w="sm" len="sm"/>
          </a:ln>
        </p:spPr>
      </p:sp>
      <p:sp>
        <p:nvSpPr>
          <p:cNvPr id="21" name="TextBox 21"/>
          <p:cNvSpPr txBox="1"/>
          <p:nvPr/>
        </p:nvSpPr>
        <p:spPr>
          <a:xfrm>
            <a:off x="3866852" y="302655"/>
            <a:ext cx="4300303" cy="1102866"/>
          </a:xfrm>
          <a:prstGeom prst="rect">
            <a:avLst/>
          </a:prstGeom>
        </p:spPr>
        <p:txBody>
          <a:bodyPr lIns="0" tIns="0" rIns="0" bIns="0" rtlCol="0" anchor="t">
            <a:spAutoFit/>
          </a:bodyPr>
          <a:lstStyle/>
          <a:p>
            <a:pPr algn="ctr">
              <a:lnSpc>
                <a:spcPts val="4333"/>
              </a:lnSpc>
            </a:pPr>
            <a:r>
              <a:rPr lang="en-US" sz="4333">
                <a:solidFill>
                  <a:srgbClr val="FE6D73"/>
                </a:solidFill>
                <a:latin typeface="Kollektif Bold"/>
              </a:rPr>
              <a:t>DATASET PROVIDED</a:t>
            </a:r>
          </a:p>
        </p:txBody>
      </p:sp>
      <p:grpSp>
        <p:nvGrpSpPr>
          <p:cNvPr id="22" name="Group 22"/>
          <p:cNvGrpSpPr/>
          <p:nvPr/>
        </p:nvGrpSpPr>
        <p:grpSpPr>
          <a:xfrm>
            <a:off x="1596089" y="1661904"/>
            <a:ext cx="8999823" cy="4510296"/>
            <a:chOff x="0" y="0"/>
            <a:chExt cx="3555486" cy="1781845"/>
          </a:xfrm>
        </p:grpSpPr>
        <p:sp>
          <p:nvSpPr>
            <p:cNvPr id="23" name="Freeform 23"/>
            <p:cNvSpPr/>
            <p:nvPr/>
          </p:nvSpPr>
          <p:spPr>
            <a:xfrm>
              <a:off x="0" y="0"/>
              <a:ext cx="3555486" cy="1781846"/>
            </a:xfrm>
            <a:custGeom>
              <a:avLst/>
              <a:gdLst/>
              <a:ahLst/>
              <a:cxnLst/>
              <a:rect l="l" t="t" r="r" b="b"/>
              <a:pathLst>
                <a:path w="3555486" h="1781846">
                  <a:moveTo>
                    <a:pt x="28674" y="0"/>
                  </a:moveTo>
                  <a:lnTo>
                    <a:pt x="3526811" y="0"/>
                  </a:lnTo>
                  <a:cubicBezTo>
                    <a:pt x="3542648" y="0"/>
                    <a:pt x="3555486" y="12838"/>
                    <a:pt x="3555486" y="28674"/>
                  </a:cubicBezTo>
                  <a:lnTo>
                    <a:pt x="3555486" y="1753171"/>
                  </a:lnTo>
                  <a:cubicBezTo>
                    <a:pt x="3555486" y="1769008"/>
                    <a:pt x="3542648" y="1781846"/>
                    <a:pt x="3526811" y="1781846"/>
                  </a:cubicBezTo>
                  <a:lnTo>
                    <a:pt x="28674" y="1781846"/>
                  </a:lnTo>
                  <a:cubicBezTo>
                    <a:pt x="12838" y="1781846"/>
                    <a:pt x="0" y="1769008"/>
                    <a:pt x="0" y="1753171"/>
                  </a:cubicBezTo>
                  <a:lnTo>
                    <a:pt x="0" y="28674"/>
                  </a:lnTo>
                  <a:cubicBezTo>
                    <a:pt x="0" y="12838"/>
                    <a:pt x="12838" y="0"/>
                    <a:pt x="28674" y="0"/>
                  </a:cubicBezTo>
                  <a:close/>
                </a:path>
              </a:pathLst>
            </a:custGeom>
            <a:solidFill>
              <a:srgbClr val="48CFAE"/>
            </a:solidFill>
          </p:spPr>
        </p:sp>
        <p:sp>
          <p:nvSpPr>
            <p:cNvPr id="24" name="TextBox 24"/>
            <p:cNvSpPr txBox="1"/>
            <p:nvPr/>
          </p:nvSpPr>
          <p:spPr>
            <a:xfrm>
              <a:off x="0" y="-57150"/>
              <a:ext cx="3555486" cy="1838995"/>
            </a:xfrm>
            <a:prstGeom prst="rect">
              <a:avLst/>
            </a:prstGeom>
          </p:spPr>
          <p:txBody>
            <a:bodyPr lIns="33867" tIns="33867" rIns="33867" bIns="33867" rtlCol="0" anchor="ctr"/>
            <a:lstStyle/>
            <a:p>
              <a:pPr algn="ctr">
                <a:lnSpc>
                  <a:spcPts val="1773"/>
                </a:lnSpc>
                <a:spcBef>
                  <a:spcPct val="0"/>
                </a:spcBef>
              </a:pPr>
              <a:endParaRPr sz="1200"/>
            </a:p>
          </p:txBody>
        </p:sp>
      </p:grpSp>
      <p:sp>
        <p:nvSpPr>
          <p:cNvPr id="25" name="Freeform 25"/>
          <p:cNvSpPr/>
          <p:nvPr/>
        </p:nvSpPr>
        <p:spPr>
          <a:xfrm>
            <a:off x="3510364" y="627004"/>
            <a:ext cx="712978" cy="553569"/>
          </a:xfrm>
          <a:custGeom>
            <a:avLst/>
            <a:gdLst/>
            <a:ahLst/>
            <a:cxnLst/>
            <a:rect l="l" t="t" r="r" b="b"/>
            <a:pathLst>
              <a:path w="1069467" h="830353">
                <a:moveTo>
                  <a:pt x="0" y="0"/>
                </a:moveTo>
                <a:lnTo>
                  <a:pt x="1069467" y="0"/>
                </a:lnTo>
                <a:lnTo>
                  <a:pt x="1069467" y="830353"/>
                </a:lnTo>
                <a:lnTo>
                  <a:pt x="0" y="83035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6" name="TextBox 26"/>
          <p:cNvSpPr txBox="1"/>
          <p:nvPr/>
        </p:nvSpPr>
        <p:spPr>
          <a:xfrm>
            <a:off x="1909168" y="2036226"/>
            <a:ext cx="8215673" cy="3812069"/>
          </a:xfrm>
          <a:prstGeom prst="rect">
            <a:avLst/>
          </a:prstGeom>
        </p:spPr>
        <p:txBody>
          <a:bodyPr lIns="0" tIns="0" rIns="0" bIns="0" rtlCol="0" anchor="t">
            <a:spAutoFit/>
          </a:bodyPr>
          <a:lstStyle/>
          <a:p>
            <a:pPr algn="ctr">
              <a:lnSpc>
                <a:spcPts val="2723"/>
              </a:lnSpc>
            </a:pPr>
            <a:r>
              <a:rPr lang="en-US" sz="2453">
                <a:solidFill>
                  <a:srgbClr val="000000"/>
                </a:solidFill>
                <a:latin typeface="DM Sans"/>
              </a:rPr>
              <a:t>We have used the Airbnb-New York 2019 Dataset.</a:t>
            </a:r>
          </a:p>
          <a:p>
            <a:pPr algn="ctr">
              <a:lnSpc>
                <a:spcPts val="2723"/>
              </a:lnSpc>
            </a:pPr>
            <a:endParaRPr lang="en-US" sz="2453">
              <a:solidFill>
                <a:srgbClr val="000000"/>
              </a:solidFill>
              <a:latin typeface="DM Sans"/>
            </a:endParaRPr>
          </a:p>
          <a:p>
            <a:pPr>
              <a:lnSpc>
                <a:spcPts val="2723"/>
              </a:lnSpc>
            </a:pPr>
            <a:r>
              <a:rPr lang="en-US" sz="2453">
                <a:solidFill>
                  <a:srgbClr val="000000"/>
                </a:solidFill>
                <a:latin typeface="DM Sans"/>
              </a:rPr>
              <a:t>This dataset contains information regarding the Name of guest place, hostname and ID, neighbourhood area, room type, room price, minimum nights, number of reviews, reviews per month, host listings and availability throughout the year.</a:t>
            </a:r>
          </a:p>
          <a:p>
            <a:pPr>
              <a:lnSpc>
                <a:spcPts val="2723"/>
              </a:lnSpc>
              <a:spcBef>
                <a:spcPct val="0"/>
              </a:spcBef>
            </a:pPr>
            <a:r>
              <a:rPr lang="en-US" sz="2453">
                <a:solidFill>
                  <a:srgbClr val="000000"/>
                </a:solidFill>
                <a:latin typeface="DM Sans"/>
              </a:rPr>
              <a:t>This dataset has useful information regarding distribution of room type availability and preference, hence can be used to draw insights about customer preferences and regional distribution of room types.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flipV="1">
            <a:off x="2106975" y="3494520"/>
            <a:ext cx="798859" cy="420489"/>
          </a:xfrm>
          <a:prstGeom prst="line">
            <a:avLst/>
          </a:prstGeom>
          <a:ln w="38100" cap="flat">
            <a:solidFill>
              <a:srgbClr val="A6A6A6"/>
            </a:solidFill>
            <a:prstDash val="solid"/>
            <a:headEnd type="none" w="sm" len="sm"/>
            <a:tailEnd type="none" w="sm" len="sm"/>
          </a:ln>
        </p:spPr>
      </p:sp>
      <p:sp>
        <p:nvSpPr>
          <p:cNvPr id="3" name="AutoShape 3"/>
          <p:cNvSpPr/>
          <p:nvPr/>
        </p:nvSpPr>
        <p:spPr>
          <a:xfrm flipV="1">
            <a:off x="5549218" y="3494519"/>
            <a:ext cx="744593" cy="643552"/>
          </a:xfrm>
          <a:prstGeom prst="line">
            <a:avLst/>
          </a:prstGeom>
          <a:ln w="38100" cap="flat">
            <a:solidFill>
              <a:srgbClr val="A6A6A6"/>
            </a:solidFill>
            <a:prstDash val="solid"/>
            <a:headEnd type="none" w="sm" len="sm"/>
            <a:tailEnd type="none" w="sm" len="sm"/>
          </a:ln>
        </p:spPr>
      </p:sp>
      <p:sp>
        <p:nvSpPr>
          <p:cNvPr id="4" name="AutoShape 4"/>
          <p:cNvSpPr/>
          <p:nvPr/>
        </p:nvSpPr>
        <p:spPr>
          <a:xfrm flipV="1">
            <a:off x="8924495" y="3494520"/>
            <a:ext cx="769102" cy="641685"/>
          </a:xfrm>
          <a:prstGeom prst="line">
            <a:avLst/>
          </a:prstGeom>
          <a:ln w="38100" cap="flat">
            <a:solidFill>
              <a:srgbClr val="A6A6A6"/>
            </a:solidFill>
            <a:prstDash val="solid"/>
            <a:headEnd type="none" w="sm" len="sm"/>
            <a:tailEnd type="none" w="sm" len="sm"/>
          </a:ln>
        </p:spPr>
      </p:sp>
      <p:sp>
        <p:nvSpPr>
          <p:cNvPr id="5" name="AutoShape 5"/>
          <p:cNvSpPr/>
          <p:nvPr/>
        </p:nvSpPr>
        <p:spPr>
          <a:xfrm flipH="1" flipV="1">
            <a:off x="3855438" y="3494519"/>
            <a:ext cx="744175" cy="643552"/>
          </a:xfrm>
          <a:prstGeom prst="line">
            <a:avLst/>
          </a:prstGeom>
          <a:ln w="38100" cap="flat">
            <a:solidFill>
              <a:srgbClr val="A6A6A6"/>
            </a:solidFill>
            <a:prstDash val="solid"/>
            <a:headEnd type="none" w="sm" len="sm"/>
            <a:tailEnd type="none" w="sm" len="sm"/>
          </a:ln>
        </p:spPr>
      </p:sp>
      <p:sp>
        <p:nvSpPr>
          <p:cNvPr id="6" name="AutoShape 6"/>
          <p:cNvSpPr/>
          <p:nvPr/>
        </p:nvSpPr>
        <p:spPr>
          <a:xfrm flipH="1" flipV="1">
            <a:off x="7243415" y="3494520"/>
            <a:ext cx="731475" cy="641685"/>
          </a:xfrm>
          <a:prstGeom prst="line">
            <a:avLst/>
          </a:prstGeom>
          <a:ln w="38100" cap="flat">
            <a:solidFill>
              <a:srgbClr val="A6A6A6"/>
            </a:solidFill>
            <a:prstDash val="solid"/>
            <a:headEnd type="none" w="sm" len="sm"/>
            <a:tailEnd type="none" w="sm" len="sm"/>
          </a:ln>
        </p:spPr>
      </p:sp>
      <p:grpSp>
        <p:nvGrpSpPr>
          <p:cNvPr id="7" name="Group 7"/>
          <p:cNvGrpSpPr/>
          <p:nvPr/>
        </p:nvGrpSpPr>
        <p:grpSpPr>
          <a:xfrm>
            <a:off x="1211934" y="3661402"/>
            <a:ext cx="949605" cy="949605"/>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8CFAE"/>
            </a:solidFill>
          </p:spPr>
        </p:sp>
        <p:sp>
          <p:nvSpPr>
            <p:cNvPr id="9" name="TextBox 9"/>
            <p:cNvSpPr txBox="1"/>
            <p:nvPr/>
          </p:nvSpPr>
          <p:spPr>
            <a:xfrm>
              <a:off x="76200" y="95250"/>
              <a:ext cx="660400" cy="641350"/>
            </a:xfrm>
            <a:prstGeom prst="rect">
              <a:avLst/>
            </a:prstGeom>
          </p:spPr>
          <p:txBody>
            <a:bodyPr lIns="33867" tIns="33867" rIns="33867" bIns="33867" rtlCol="0" anchor="ctr"/>
            <a:lstStyle/>
            <a:p>
              <a:pPr algn="ctr">
                <a:lnSpc>
                  <a:spcPts val="1702"/>
                </a:lnSpc>
              </a:pPr>
              <a:endParaRPr sz="1200"/>
            </a:p>
          </p:txBody>
        </p:sp>
      </p:grpSp>
      <p:grpSp>
        <p:nvGrpSpPr>
          <p:cNvPr id="10" name="Group 10"/>
          <p:cNvGrpSpPr/>
          <p:nvPr/>
        </p:nvGrpSpPr>
        <p:grpSpPr>
          <a:xfrm>
            <a:off x="2905834" y="3019717"/>
            <a:ext cx="949605" cy="949605"/>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E6D73"/>
            </a:solidFill>
          </p:spPr>
        </p:sp>
        <p:sp>
          <p:nvSpPr>
            <p:cNvPr id="12" name="TextBox 12"/>
            <p:cNvSpPr txBox="1"/>
            <p:nvPr/>
          </p:nvSpPr>
          <p:spPr>
            <a:xfrm>
              <a:off x="76200" y="95250"/>
              <a:ext cx="660400" cy="641350"/>
            </a:xfrm>
            <a:prstGeom prst="rect">
              <a:avLst/>
            </a:prstGeom>
          </p:spPr>
          <p:txBody>
            <a:bodyPr lIns="33867" tIns="33867" rIns="33867" bIns="33867" rtlCol="0" anchor="ctr"/>
            <a:lstStyle/>
            <a:p>
              <a:pPr algn="ctr">
                <a:lnSpc>
                  <a:spcPts val="1702"/>
                </a:lnSpc>
              </a:pPr>
              <a:endParaRPr sz="1200"/>
            </a:p>
          </p:txBody>
        </p:sp>
      </p:grpSp>
      <p:grpSp>
        <p:nvGrpSpPr>
          <p:cNvPr id="13" name="Group 13"/>
          <p:cNvGrpSpPr/>
          <p:nvPr/>
        </p:nvGrpSpPr>
        <p:grpSpPr>
          <a:xfrm>
            <a:off x="4599613" y="3663269"/>
            <a:ext cx="949605" cy="949605"/>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B77"/>
            </a:solidFill>
          </p:spPr>
        </p:sp>
        <p:sp>
          <p:nvSpPr>
            <p:cNvPr id="15" name="TextBox 15"/>
            <p:cNvSpPr txBox="1"/>
            <p:nvPr/>
          </p:nvSpPr>
          <p:spPr>
            <a:xfrm>
              <a:off x="76200" y="95250"/>
              <a:ext cx="660400" cy="641350"/>
            </a:xfrm>
            <a:prstGeom prst="rect">
              <a:avLst/>
            </a:prstGeom>
          </p:spPr>
          <p:txBody>
            <a:bodyPr lIns="33867" tIns="33867" rIns="33867" bIns="33867" rtlCol="0" anchor="ctr"/>
            <a:lstStyle/>
            <a:p>
              <a:pPr algn="ctr">
                <a:lnSpc>
                  <a:spcPts val="1702"/>
                </a:lnSpc>
              </a:pPr>
              <a:endParaRPr sz="1200"/>
            </a:p>
          </p:txBody>
        </p:sp>
      </p:grpSp>
      <p:grpSp>
        <p:nvGrpSpPr>
          <p:cNvPr id="16" name="Group 16"/>
          <p:cNvGrpSpPr/>
          <p:nvPr/>
        </p:nvGrpSpPr>
        <p:grpSpPr>
          <a:xfrm>
            <a:off x="6293811" y="3019717"/>
            <a:ext cx="949605" cy="949605"/>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27C9D"/>
            </a:solidFill>
          </p:spPr>
        </p:sp>
        <p:sp>
          <p:nvSpPr>
            <p:cNvPr id="18" name="TextBox 18"/>
            <p:cNvSpPr txBox="1"/>
            <p:nvPr/>
          </p:nvSpPr>
          <p:spPr>
            <a:xfrm>
              <a:off x="76200" y="95250"/>
              <a:ext cx="660400" cy="641350"/>
            </a:xfrm>
            <a:prstGeom prst="rect">
              <a:avLst/>
            </a:prstGeom>
          </p:spPr>
          <p:txBody>
            <a:bodyPr lIns="33867" tIns="33867" rIns="33867" bIns="33867" rtlCol="0" anchor="ctr"/>
            <a:lstStyle/>
            <a:p>
              <a:pPr algn="ctr">
                <a:lnSpc>
                  <a:spcPts val="1702"/>
                </a:lnSpc>
              </a:pPr>
              <a:endParaRPr sz="1200"/>
            </a:p>
          </p:txBody>
        </p:sp>
      </p:grpSp>
      <p:grpSp>
        <p:nvGrpSpPr>
          <p:cNvPr id="19" name="Group 19"/>
          <p:cNvGrpSpPr/>
          <p:nvPr/>
        </p:nvGrpSpPr>
        <p:grpSpPr>
          <a:xfrm>
            <a:off x="7974890" y="3661402"/>
            <a:ext cx="949605" cy="949605"/>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8CFAE"/>
            </a:solidFill>
          </p:spPr>
        </p:sp>
        <p:sp>
          <p:nvSpPr>
            <p:cNvPr id="21" name="TextBox 21"/>
            <p:cNvSpPr txBox="1"/>
            <p:nvPr/>
          </p:nvSpPr>
          <p:spPr>
            <a:xfrm>
              <a:off x="76200" y="95250"/>
              <a:ext cx="660400" cy="641350"/>
            </a:xfrm>
            <a:prstGeom prst="rect">
              <a:avLst/>
            </a:prstGeom>
          </p:spPr>
          <p:txBody>
            <a:bodyPr lIns="33867" tIns="33867" rIns="33867" bIns="33867" rtlCol="0" anchor="ctr"/>
            <a:lstStyle/>
            <a:p>
              <a:pPr algn="ctr">
                <a:lnSpc>
                  <a:spcPts val="1702"/>
                </a:lnSpc>
              </a:pPr>
              <a:endParaRPr sz="1200"/>
            </a:p>
          </p:txBody>
        </p:sp>
      </p:grpSp>
      <p:grpSp>
        <p:nvGrpSpPr>
          <p:cNvPr id="22" name="Group 22"/>
          <p:cNvGrpSpPr/>
          <p:nvPr/>
        </p:nvGrpSpPr>
        <p:grpSpPr>
          <a:xfrm>
            <a:off x="9693597" y="3019717"/>
            <a:ext cx="949605" cy="949605"/>
            <a:chOff x="0" y="0"/>
            <a:chExt cx="812800" cy="812800"/>
          </a:xfrm>
        </p:grpSpPr>
        <p:sp>
          <p:nvSpPr>
            <p:cNvPr id="23" name="Freeform 2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E6D73"/>
            </a:solidFill>
          </p:spPr>
        </p:sp>
        <p:sp>
          <p:nvSpPr>
            <p:cNvPr id="24" name="TextBox 24"/>
            <p:cNvSpPr txBox="1"/>
            <p:nvPr/>
          </p:nvSpPr>
          <p:spPr>
            <a:xfrm>
              <a:off x="76200" y="95250"/>
              <a:ext cx="660400" cy="641350"/>
            </a:xfrm>
            <a:prstGeom prst="rect">
              <a:avLst/>
            </a:prstGeom>
          </p:spPr>
          <p:txBody>
            <a:bodyPr lIns="33867" tIns="33867" rIns="33867" bIns="33867" rtlCol="0" anchor="ctr"/>
            <a:lstStyle/>
            <a:p>
              <a:pPr algn="ctr">
                <a:lnSpc>
                  <a:spcPts val="1702"/>
                </a:lnSpc>
              </a:pPr>
              <a:endParaRPr sz="1200"/>
            </a:p>
          </p:txBody>
        </p:sp>
      </p:grpSp>
      <p:grpSp>
        <p:nvGrpSpPr>
          <p:cNvPr id="25" name="Group 25"/>
          <p:cNvGrpSpPr/>
          <p:nvPr/>
        </p:nvGrpSpPr>
        <p:grpSpPr>
          <a:xfrm rot="2700000">
            <a:off x="-1597650" y="-1947855"/>
            <a:ext cx="4943599" cy="2376730"/>
            <a:chOff x="0" y="0"/>
            <a:chExt cx="660400" cy="317500"/>
          </a:xfrm>
        </p:grpSpPr>
        <p:sp>
          <p:nvSpPr>
            <p:cNvPr id="26" name="Freeform 26"/>
            <p:cNvSpPr/>
            <p:nvPr/>
          </p:nvSpPr>
          <p:spPr>
            <a:xfrm>
              <a:off x="0" y="0"/>
              <a:ext cx="660400" cy="317500"/>
            </a:xfrm>
            <a:custGeom>
              <a:avLst/>
              <a:gdLst/>
              <a:ahLst/>
              <a:cxnLst/>
              <a:rect l="l" t="t" r="r" b="b"/>
              <a:pathLst>
                <a:path w="660400" h="3175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8CA9AD"/>
              </a:solidFill>
              <a:prstDash val="solid"/>
              <a:miter/>
            </a:ln>
          </p:spPr>
        </p:sp>
        <p:sp>
          <p:nvSpPr>
            <p:cNvPr id="27" name="TextBox 27"/>
            <p:cNvSpPr txBox="1"/>
            <p:nvPr/>
          </p:nvSpPr>
          <p:spPr>
            <a:xfrm>
              <a:off x="0" y="146050"/>
              <a:ext cx="660400" cy="171450"/>
            </a:xfrm>
            <a:prstGeom prst="rect">
              <a:avLst/>
            </a:prstGeom>
          </p:spPr>
          <p:txBody>
            <a:bodyPr lIns="33867" tIns="33867" rIns="33867" bIns="33867" rtlCol="0" anchor="ctr"/>
            <a:lstStyle/>
            <a:p>
              <a:pPr algn="ctr">
                <a:lnSpc>
                  <a:spcPts val="1702"/>
                </a:lnSpc>
              </a:pPr>
              <a:endParaRPr sz="1200"/>
            </a:p>
          </p:txBody>
        </p:sp>
      </p:grpSp>
      <p:sp>
        <p:nvSpPr>
          <p:cNvPr id="28" name="AutoShape 28"/>
          <p:cNvSpPr/>
          <p:nvPr/>
        </p:nvSpPr>
        <p:spPr>
          <a:xfrm>
            <a:off x="-1906058" y="-1401489"/>
            <a:ext cx="3456811" cy="3421801"/>
          </a:xfrm>
          <a:prstGeom prst="line">
            <a:avLst/>
          </a:prstGeom>
          <a:ln w="28575" cap="flat">
            <a:solidFill>
              <a:srgbClr val="8CA9AD"/>
            </a:solidFill>
            <a:prstDash val="solid"/>
            <a:headEnd type="none" w="sm" len="sm"/>
            <a:tailEnd type="none" w="sm" len="sm"/>
          </a:ln>
        </p:spPr>
      </p:sp>
      <p:sp>
        <p:nvSpPr>
          <p:cNvPr id="29" name="AutoShape 29"/>
          <p:cNvSpPr/>
          <p:nvPr/>
        </p:nvSpPr>
        <p:spPr>
          <a:xfrm>
            <a:off x="-2048689" y="-1193038"/>
            <a:ext cx="3359235" cy="3359235"/>
          </a:xfrm>
          <a:prstGeom prst="line">
            <a:avLst/>
          </a:prstGeom>
          <a:ln w="28575" cap="flat">
            <a:solidFill>
              <a:srgbClr val="8CA9AD"/>
            </a:solidFill>
            <a:prstDash val="solid"/>
            <a:headEnd type="none" w="sm" len="sm"/>
            <a:tailEnd type="none" w="sm" len="sm"/>
          </a:ln>
        </p:spPr>
      </p:sp>
      <p:sp>
        <p:nvSpPr>
          <p:cNvPr id="30" name="AutoShape 30"/>
          <p:cNvSpPr/>
          <p:nvPr/>
        </p:nvSpPr>
        <p:spPr>
          <a:xfrm>
            <a:off x="-2168424" y="-954058"/>
            <a:ext cx="3244761" cy="3244761"/>
          </a:xfrm>
          <a:prstGeom prst="line">
            <a:avLst/>
          </a:prstGeom>
          <a:ln w="28575" cap="flat">
            <a:solidFill>
              <a:srgbClr val="8CA9AD"/>
            </a:solidFill>
            <a:prstDash val="solid"/>
            <a:headEnd type="none" w="sm" len="sm"/>
            <a:tailEnd type="none" w="sm" len="sm"/>
          </a:ln>
        </p:spPr>
      </p:sp>
      <p:sp>
        <p:nvSpPr>
          <p:cNvPr id="31" name="AutoShape 31"/>
          <p:cNvSpPr/>
          <p:nvPr/>
        </p:nvSpPr>
        <p:spPr>
          <a:xfrm>
            <a:off x="-2252860" y="-696546"/>
            <a:ext cx="3127010" cy="3127010"/>
          </a:xfrm>
          <a:prstGeom prst="line">
            <a:avLst/>
          </a:prstGeom>
          <a:ln w="28575" cap="flat">
            <a:solidFill>
              <a:srgbClr val="8CA9AD"/>
            </a:solidFill>
            <a:prstDash val="solid"/>
            <a:headEnd type="none" w="sm" len="sm"/>
            <a:tailEnd type="none" w="sm" len="sm"/>
          </a:ln>
        </p:spPr>
      </p:sp>
      <p:sp>
        <p:nvSpPr>
          <p:cNvPr id="32" name="AutoShape 32"/>
          <p:cNvSpPr/>
          <p:nvPr/>
        </p:nvSpPr>
        <p:spPr>
          <a:xfrm>
            <a:off x="-2348763" y="-403428"/>
            <a:ext cx="2898449" cy="2898449"/>
          </a:xfrm>
          <a:prstGeom prst="line">
            <a:avLst/>
          </a:prstGeom>
          <a:ln w="28575" cap="flat">
            <a:solidFill>
              <a:srgbClr val="8CA9AD"/>
            </a:solidFill>
            <a:prstDash val="solid"/>
            <a:headEnd type="none" w="sm" len="sm"/>
            <a:tailEnd type="none" w="sm" len="sm"/>
          </a:ln>
        </p:spPr>
      </p:sp>
      <p:sp>
        <p:nvSpPr>
          <p:cNvPr id="33" name="AutoShape 33"/>
          <p:cNvSpPr/>
          <p:nvPr/>
        </p:nvSpPr>
        <p:spPr>
          <a:xfrm>
            <a:off x="-2429309" y="-107613"/>
            <a:ext cx="2642399" cy="2657063"/>
          </a:xfrm>
          <a:prstGeom prst="line">
            <a:avLst/>
          </a:prstGeom>
          <a:ln w="28575" cap="flat">
            <a:solidFill>
              <a:srgbClr val="8CA9AD"/>
            </a:solidFill>
            <a:prstDash val="solid"/>
            <a:headEnd type="none" w="sm" len="sm"/>
            <a:tailEnd type="none" w="sm" len="sm"/>
          </a:ln>
        </p:spPr>
      </p:sp>
      <p:sp>
        <p:nvSpPr>
          <p:cNvPr id="34" name="TextBox 34"/>
          <p:cNvSpPr txBox="1"/>
          <p:nvPr/>
        </p:nvSpPr>
        <p:spPr>
          <a:xfrm>
            <a:off x="3562656" y="685800"/>
            <a:ext cx="5066688" cy="474489"/>
          </a:xfrm>
          <a:prstGeom prst="rect">
            <a:avLst/>
          </a:prstGeom>
        </p:spPr>
        <p:txBody>
          <a:bodyPr lIns="0" tIns="0" rIns="0" bIns="0" rtlCol="0" anchor="t">
            <a:spAutoFit/>
          </a:bodyPr>
          <a:lstStyle/>
          <a:p>
            <a:pPr algn="ctr">
              <a:lnSpc>
                <a:spcPts val="3696"/>
              </a:lnSpc>
            </a:pPr>
            <a:r>
              <a:rPr lang="en-US" sz="3734">
                <a:solidFill>
                  <a:srgbClr val="227C9D"/>
                </a:solidFill>
                <a:latin typeface="Kollektif Bold"/>
              </a:rPr>
              <a:t>STEPS FOLLOWED</a:t>
            </a:r>
          </a:p>
        </p:txBody>
      </p:sp>
      <p:sp>
        <p:nvSpPr>
          <p:cNvPr id="35" name="TextBox 35"/>
          <p:cNvSpPr txBox="1"/>
          <p:nvPr/>
        </p:nvSpPr>
        <p:spPr>
          <a:xfrm>
            <a:off x="1005961" y="4766663"/>
            <a:ext cx="1361548" cy="500137"/>
          </a:xfrm>
          <a:prstGeom prst="rect">
            <a:avLst/>
          </a:prstGeom>
        </p:spPr>
        <p:txBody>
          <a:bodyPr lIns="0" tIns="0" rIns="0" bIns="0" rtlCol="0" anchor="t">
            <a:spAutoFit/>
          </a:bodyPr>
          <a:lstStyle/>
          <a:p>
            <a:pPr algn="ctr">
              <a:lnSpc>
                <a:spcPts val="1960"/>
              </a:lnSpc>
            </a:pPr>
            <a:r>
              <a:rPr lang="en-US" sz="1400" spc="45">
                <a:solidFill>
                  <a:srgbClr val="545454"/>
                </a:solidFill>
                <a:latin typeface="DM Sans Bold"/>
              </a:rPr>
              <a:t>DATASET IMPORTED</a:t>
            </a:r>
          </a:p>
        </p:txBody>
      </p:sp>
      <p:sp>
        <p:nvSpPr>
          <p:cNvPr id="36" name="TextBox 36"/>
          <p:cNvSpPr txBox="1"/>
          <p:nvPr/>
        </p:nvSpPr>
        <p:spPr>
          <a:xfrm>
            <a:off x="1211934" y="3926443"/>
            <a:ext cx="949605" cy="356893"/>
          </a:xfrm>
          <a:prstGeom prst="rect">
            <a:avLst/>
          </a:prstGeom>
        </p:spPr>
        <p:txBody>
          <a:bodyPr lIns="0" tIns="0" rIns="0" bIns="0" rtlCol="0" anchor="t">
            <a:spAutoFit/>
          </a:bodyPr>
          <a:lstStyle/>
          <a:p>
            <a:pPr algn="ctr">
              <a:lnSpc>
                <a:spcPts val="2986"/>
              </a:lnSpc>
            </a:pPr>
            <a:r>
              <a:rPr lang="en-US" sz="1866" spc="225">
                <a:solidFill>
                  <a:srgbClr val="FFFFFF"/>
                </a:solidFill>
                <a:latin typeface="DM Sans Bold"/>
              </a:rPr>
              <a:t>1</a:t>
            </a:r>
          </a:p>
        </p:txBody>
      </p:sp>
      <p:sp>
        <p:nvSpPr>
          <p:cNvPr id="37" name="TextBox 37"/>
          <p:cNvSpPr txBox="1"/>
          <p:nvPr/>
        </p:nvSpPr>
        <p:spPr>
          <a:xfrm>
            <a:off x="2911749" y="3284758"/>
            <a:ext cx="949605" cy="356893"/>
          </a:xfrm>
          <a:prstGeom prst="rect">
            <a:avLst/>
          </a:prstGeom>
        </p:spPr>
        <p:txBody>
          <a:bodyPr lIns="0" tIns="0" rIns="0" bIns="0" rtlCol="0" anchor="t">
            <a:spAutoFit/>
          </a:bodyPr>
          <a:lstStyle/>
          <a:p>
            <a:pPr algn="ctr">
              <a:lnSpc>
                <a:spcPts val="2986"/>
              </a:lnSpc>
            </a:pPr>
            <a:r>
              <a:rPr lang="en-US" sz="1866" spc="225">
                <a:solidFill>
                  <a:srgbClr val="FFFFFF"/>
                </a:solidFill>
                <a:latin typeface="DM Sans Bold"/>
              </a:rPr>
              <a:t>2</a:t>
            </a:r>
          </a:p>
        </p:txBody>
      </p:sp>
      <p:sp>
        <p:nvSpPr>
          <p:cNvPr id="38" name="TextBox 38"/>
          <p:cNvSpPr txBox="1"/>
          <p:nvPr/>
        </p:nvSpPr>
        <p:spPr>
          <a:xfrm>
            <a:off x="4591308" y="3935990"/>
            <a:ext cx="949605" cy="356893"/>
          </a:xfrm>
          <a:prstGeom prst="rect">
            <a:avLst/>
          </a:prstGeom>
        </p:spPr>
        <p:txBody>
          <a:bodyPr lIns="0" tIns="0" rIns="0" bIns="0" rtlCol="0" anchor="t">
            <a:spAutoFit/>
          </a:bodyPr>
          <a:lstStyle/>
          <a:p>
            <a:pPr algn="ctr">
              <a:lnSpc>
                <a:spcPts val="2986"/>
              </a:lnSpc>
            </a:pPr>
            <a:r>
              <a:rPr lang="en-US" sz="1866" spc="225">
                <a:solidFill>
                  <a:srgbClr val="FFFFFF"/>
                </a:solidFill>
                <a:latin typeface="DM Sans Bold"/>
              </a:rPr>
              <a:t>3</a:t>
            </a:r>
          </a:p>
        </p:txBody>
      </p:sp>
      <p:sp>
        <p:nvSpPr>
          <p:cNvPr id="39" name="TextBox 39"/>
          <p:cNvSpPr txBox="1"/>
          <p:nvPr/>
        </p:nvSpPr>
        <p:spPr>
          <a:xfrm>
            <a:off x="6302116" y="3275211"/>
            <a:ext cx="949605" cy="356893"/>
          </a:xfrm>
          <a:prstGeom prst="rect">
            <a:avLst/>
          </a:prstGeom>
        </p:spPr>
        <p:txBody>
          <a:bodyPr lIns="0" tIns="0" rIns="0" bIns="0" rtlCol="0" anchor="t">
            <a:spAutoFit/>
          </a:bodyPr>
          <a:lstStyle/>
          <a:p>
            <a:pPr algn="ctr">
              <a:lnSpc>
                <a:spcPts val="2986"/>
              </a:lnSpc>
            </a:pPr>
            <a:r>
              <a:rPr lang="en-US" sz="1866" spc="225">
                <a:solidFill>
                  <a:srgbClr val="FFFFFF"/>
                </a:solidFill>
                <a:latin typeface="DM Sans Bold"/>
              </a:rPr>
              <a:t>4</a:t>
            </a:r>
          </a:p>
        </p:txBody>
      </p:sp>
      <p:sp>
        <p:nvSpPr>
          <p:cNvPr id="40" name="TextBox 40"/>
          <p:cNvSpPr txBox="1"/>
          <p:nvPr/>
        </p:nvSpPr>
        <p:spPr>
          <a:xfrm>
            <a:off x="7983266" y="3926443"/>
            <a:ext cx="949605" cy="356893"/>
          </a:xfrm>
          <a:prstGeom prst="rect">
            <a:avLst/>
          </a:prstGeom>
        </p:spPr>
        <p:txBody>
          <a:bodyPr lIns="0" tIns="0" rIns="0" bIns="0" rtlCol="0" anchor="t">
            <a:spAutoFit/>
          </a:bodyPr>
          <a:lstStyle/>
          <a:p>
            <a:pPr algn="ctr">
              <a:lnSpc>
                <a:spcPts val="2986"/>
              </a:lnSpc>
            </a:pPr>
            <a:r>
              <a:rPr lang="en-US" sz="1866" spc="225">
                <a:solidFill>
                  <a:srgbClr val="FFFFFF"/>
                </a:solidFill>
                <a:latin typeface="DM Sans Bold"/>
              </a:rPr>
              <a:t>5</a:t>
            </a:r>
          </a:p>
        </p:txBody>
      </p:sp>
      <p:sp>
        <p:nvSpPr>
          <p:cNvPr id="41" name="TextBox 41"/>
          <p:cNvSpPr txBox="1"/>
          <p:nvPr/>
        </p:nvSpPr>
        <p:spPr>
          <a:xfrm>
            <a:off x="9693597" y="3284758"/>
            <a:ext cx="949605" cy="356893"/>
          </a:xfrm>
          <a:prstGeom prst="rect">
            <a:avLst/>
          </a:prstGeom>
        </p:spPr>
        <p:txBody>
          <a:bodyPr lIns="0" tIns="0" rIns="0" bIns="0" rtlCol="0" anchor="t">
            <a:spAutoFit/>
          </a:bodyPr>
          <a:lstStyle/>
          <a:p>
            <a:pPr algn="ctr">
              <a:lnSpc>
                <a:spcPts val="2986"/>
              </a:lnSpc>
            </a:pPr>
            <a:r>
              <a:rPr lang="en-US" sz="1866" spc="225">
                <a:solidFill>
                  <a:srgbClr val="FFFFFF"/>
                </a:solidFill>
                <a:latin typeface="DM Sans Bold"/>
              </a:rPr>
              <a:t>6</a:t>
            </a:r>
          </a:p>
        </p:txBody>
      </p:sp>
      <p:sp>
        <p:nvSpPr>
          <p:cNvPr id="42" name="TextBox 42"/>
          <p:cNvSpPr txBox="1"/>
          <p:nvPr/>
        </p:nvSpPr>
        <p:spPr>
          <a:xfrm>
            <a:off x="4385336" y="4766663"/>
            <a:ext cx="1361548" cy="500137"/>
          </a:xfrm>
          <a:prstGeom prst="rect">
            <a:avLst/>
          </a:prstGeom>
        </p:spPr>
        <p:txBody>
          <a:bodyPr lIns="0" tIns="0" rIns="0" bIns="0" rtlCol="0" anchor="t">
            <a:spAutoFit/>
          </a:bodyPr>
          <a:lstStyle/>
          <a:p>
            <a:pPr algn="ctr">
              <a:lnSpc>
                <a:spcPts val="1960"/>
              </a:lnSpc>
            </a:pPr>
            <a:r>
              <a:rPr lang="en-US" sz="1400" spc="45">
                <a:solidFill>
                  <a:srgbClr val="545454"/>
                </a:solidFill>
                <a:latin typeface="DM Sans Bold"/>
              </a:rPr>
              <a:t>DATA PRE-PROCESSING</a:t>
            </a:r>
          </a:p>
        </p:txBody>
      </p:sp>
      <p:sp>
        <p:nvSpPr>
          <p:cNvPr id="43" name="TextBox 43"/>
          <p:cNvSpPr txBox="1"/>
          <p:nvPr/>
        </p:nvSpPr>
        <p:spPr>
          <a:xfrm>
            <a:off x="2699862" y="2463272"/>
            <a:ext cx="1361548" cy="500137"/>
          </a:xfrm>
          <a:prstGeom prst="rect">
            <a:avLst/>
          </a:prstGeom>
        </p:spPr>
        <p:txBody>
          <a:bodyPr lIns="0" tIns="0" rIns="0" bIns="0" rtlCol="0" anchor="t">
            <a:spAutoFit/>
          </a:bodyPr>
          <a:lstStyle/>
          <a:p>
            <a:pPr algn="ctr">
              <a:lnSpc>
                <a:spcPts val="1960"/>
              </a:lnSpc>
            </a:pPr>
            <a:r>
              <a:rPr lang="en-US" sz="1400" spc="45">
                <a:solidFill>
                  <a:srgbClr val="545454"/>
                </a:solidFill>
                <a:latin typeface="DM Sans Bold"/>
              </a:rPr>
              <a:t>DATA CLEANING</a:t>
            </a:r>
          </a:p>
        </p:txBody>
      </p:sp>
      <p:sp>
        <p:nvSpPr>
          <p:cNvPr id="44" name="TextBox 44"/>
          <p:cNvSpPr txBox="1"/>
          <p:nvPr/>
        </p:nvSpPr>
        <p:spPr>
          <a:xfrm>
            <a:off x="6096001" y="2463272"/>
            <a:ext cx="1512735" cy="500137"/>
          </a:xfrm>
          <a:prstGeom prst="rect">
            <a:avLst/>
          </a:prstGeom>
        </p:spPr>
        <p:txBody>
          <a:bodyPr lIns="0" tIns="0" rIns="0" bIns="0" rtlCol="0" anchor="t">
            <a:spAutoFit/>
          </a:bodyPr>
          <a:lstStyle/>
          <a:p>
            <a:pPr algn="ctr">
              <a:lnSpc>
                <a:spcPts val="1960"/>
              </a:lnSpc>
            </a:pPr>
            <a:r>
              <a:rPr lang="en-US" sz="1400" spc="45">
                <a:solidFill>
                  <a:srgbClr val="545454"/>
                </a:solidFill>
                <a:latin typeface="DM Sans Bold"/>
              </a:rPr>
              <a:t>EXPLORATORY DATA ANALYSIS</a:t>
            </a:r>
          </a:p>
        </p:txBody>
      </p:sp>
      <p:sp>
        <p:nvSpPr>
          <p:cNvPr id="45" name="TextBox 45"/>
          <p:cNvSpPr txBox="1"/>
          <p:nvPr/>
        </p:nvSpPr>
        <p:spPr>
          <a:xfrm>
            <a:off x="9487625" y="2398715"/>
            <a:ext cx="1361548" cy="500137"/>
          </a:xfrm>
          <a:prstGeom prst="rect">
            <a:avLst/>
          </a:prstGeom>
        </p:spPr>
        <p:txBody>
          <a:bodyPr lIns="0" tIns="0" rIns="0" bIns="0" rtlCol="0" anchor="t">
            <a:spAutoFit/>
          </a:bodyPr>
          <a:lstStyle/>
          <a:p>
            <a:pPr algn="ctr">
              <a:lnSpc>
                <a:spcPts val="1960"/>
              </a:lnSpc>
            </a:pPr>
            <a:r>
              <a:rPr lang="en-US" sz="1400" spc="45">
                <a:solidFill>
                  <a:srgbClr val="545454"/>
                </a:solidFill>
                <a:latin typeface="DM Sans Bold"/>
              </a:rPr>
              <a:t>TABLEAU DASHBOARD</a:t>
            </a:r>
          </a:p>
        </p:txBody>
      </p:sp>
      <p:sp>
        <p:nvSpPr>
          <p:cNvPr id="46" name="Freeform 46"/>
          <p:cNvSpPr/>
          <p:nvPr/>
        </p:nvSpPr>
        <p:spPr>
          <a:xfrm>
            <a:off x="11469461" y="4691861"/>
            <a:ext cx="722539" cy="72253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7" name="Freeform 47"/>
          <p:cNvSpPr/>
          <p:nvPr/>
        </p:nvSpPr>
        <p:spPr>
          <a:xfrm>
            <a:off x="11469461" y="5414401"/>
            <a:ext cx="722539" cy="72253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8" name="Freeform 48"/>
          <p:cNvSpPr/>
          <p:nvPr/>
        </p:nvSpPr>
        <p:spPr>
          <a:xfrm rot="5400000" flipH="1" flipV="1">
            <a:off x="11469461" y="6136940"/>
            <a:ext cx="722539" cy="722539"/>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49" name="Freeform 49"/>
          <p:cNvSpPr/>
          <p:nvPr/>
        </p:nvSpPr>
        <p:spPr>
          <a:xfrm>
            <a:off x="10746922" y="3969322"/>
            <a:ext cx="722539" cy="72253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0" name="Freeform 50"/>
          <p:cNvSpPr/>
          <p:nvPr/>
        </p:nvSpPr>
        <p:spPr>
          <a:xfrm>
            <a:off x="10746922" y="4691861"/>
            <a:ext cx="722539" cy="72253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51" name="Freeform 51"/>
          <p:cNvSpPr/>
          <p:nvPr/>
        </p:nvSpPr>
        <p:spPr>
          <a:xfrm rot="5400000">
            <a:off x="10024383" y="5414401"/>
            <a:ext cx="722539" cy="72253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2" name="Freeform 52"/>
          <p:cNvSpPr/>
          <p:nvPr/>
        </p:nvSpPr>
        <p:spPr>
          <a:xfrm rot="-10800000">
            <a:off x="10746922" y="6136940"/>
            <a:ext cx="722539" cy="72253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53" name="Freeform 53"/>
          <p:cNvSpPr/>
          <p:nvPr/>
        </p:nvSpPr>
        <p:spPr>
          <a:xfrm rot="-10800000" flipH="1" flipV="1">
            <a:off x="10024383" y="6136940"/>
            <a:ext cx="722539" cy="722539"/>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4" name="TextBox 54"/>
          <p:cNvSpPr txBox="1"/>
          <p:nvPr/>
        </p:nvSpPr>
        <p:spPr>
          <a:xfrm>
            <a:off x="7766185" y="4766663"/>
            <a:ext cx="1512735" cy="500137"/>
          </a:xfrm>
          <a:prstGeom prst="rect">
            <a:avLst/>
          </a:prstGeom>
        </p:spPr>
        <p:txBody>
          <a:bodyPr lIns="0" tIns="0" rIns="0" bIns="0" rtlCol="0" anchor="t">
            <a:spAutoFit/>
          </a:bodyPr>
          <a:lstStyle/>
          <a:p>
            <a:pPr algn="ctr">
              <a:lnSpc>
                <a:spcPts val="1960"/>
              </a:lnSpc>
            </a:pPr>
            <a:r>
              <a:rPr lang="en-US" sz="1400" spc="45">
                <a:solidFill>
                  <a:srgbClr val="545454"/>
                </a:solidFill>
                <a:latin typeface="DM Sans Bold"/>
              </a:rPr>
              <a:t>FEATURE ENGINEERING</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2700000">
            <a:off x="-917594" y="-2062214"/>
            <a:ext cx="4943599" cy="2376730"/>
            <a:chOff x="0" y="0"/>
            <a:chExt cx="660400" cy="317500"/>
          </a:xfrm>
        </p:grpSpPr>
        <p:sp>
          <p:nvSpPr>
            <p:cNvPr id="3" name="Freeform 3"/>
            <p:cNvSpPr/>
            <p:nvPr/>
          </p:nvSpPr>
          <p:spPr>
            <a:xfrm>
              <a:off x="0" y="0"/>
              <a:ext cx="660400" cy="317500"/>
            </a:xfrm>
            <a:custGeom>
              <a:avLst/>
              <a:gdLst/>
              <a:ahLst/>
              <a:cxnLst/>
              <a:rect l="l" t="t" r="r" b="b"/>
              <a:pathLst>
                <a:path w="660400" h="3175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8CA9AD"/>
              </a:solidFill>
              <a:prstDash val="solid"/>
              <a:miter/>
            </a:ln>
          </p:spPr>
        </p:sp>
        <p:sp>
          <p:nvSpPr>
            <p:cNvPr id="4" name="TextBox 4"/>
            <p:cNvSpPr txBox="1"/>
            <p:nvPr/>
          </p:nvSpPr>
          <p:spPr>
            <a:xfrm>
              <a:off x="0" y="146050"/>
              <a:ext cx="660400" cy="171450"/>
            </a:xfrm>
            <a:prstGeom prst="rect">
              <a:avLst/>
            </a:prstGeom>
          </p:spPr>
          <p:txBody>
            <a:bodyPr lIns="33867" tIns="33867" rIns="33867" bIns="33867" rtlCol="0" anchor="ctr"/>
            <a:lstStyle/>
            <a:p>
              <a:pPr algn="ctr">
                <a:lnSpc>
                  <a:spcPts val="1702"/>
                </a:lnSpc>
              </a:pPr>
              <a:endParaRPr sz="1200"/>
            </a:p>
          </p:txBody>
        </p:sp>
      </p:grpSp>
      <p:sp>
        <p:nvSpPr>
          <p:cNvPr id="5" name="AutoShape 5"/>
          <p:cNvSpPr/>
          <p:nvPr/>
        </p:nvSpPr>
        <p:spPr>
          <a:xfrm>
            <a:off x="-1226004" y="-1515847"/>
            <a:ext cx="3456811" cy="3421801"/>
          </a:xfrm>
          <a:prstGeom prst="line">
            <a:avLst/>
          </a:prstGeom>
          <a:ln w="28575" cap="flat">
            <a:solidFill>
              <a:srgbClr val="8CA9AD"/>
            </a:solidFill>
            <a:prstDash val="solid"/>
            <a:headEnd type="none" w="sm" len="sm"/>
            <a:tailEnd type="none" w="sm" len="sm"/>
          </a:ln>
        </p:spPr>
      </p:sp>
      <p:sp>
        <p:nvSpPr>
          <p:cNvPr id="6" name="AutoShape 6"/>
          <p:cNvSpPr/>
          <p:nvPr/>
        </p:nvSpPr>
        <p:spPr>
          <a:xfrm>
            <a:off x="-1368634" y="-1307396"/>
            <a:ext cx="3359235" cy="3359235"/>
          </a:xfrm>
          <a:prstGeom prst="line">
            <a:avLst/>
          </a:prstGeom>
          <a:ln w="28575" cap="flat">
            <a:solidFill>
              <a:srgbClr val="8CA9AD"/>
            </a:solidFill>
            <a:prstDash val="solid"/>
            <a:headEnd type="none" w="sm" len="sm"/>
            <a:tailEnd type="none" w="sm" len="sm"/>
          </a:ln>
        </p:spPr>
      </p:sp>
      <p:sp>
        <p:nvSpPr>
          <p:cNvPr id="7" name="AutoShape 7"/>
          <p:cNvSpPr/>
          <p:nvPr/>
        </p:nvSpPr>
        <p:spPr>
          <a:xfrm>
            <a:off x="-1488369" y="-1068417"/>
            <a:ext cx="3244761" cy="3244761"/>
          </a:xfrm>
          <a:prstGeom prst="line">
            <a:avLst/>
          </a:prstGeom>
          <a:ln w="28575" cap="flat">
            <a:solidFill>
              <a:srgbClr val="8CA9AD"/>
            </a:solidFill>
            <a:prstDash val="solid"/>
            <a:headEnd type="none" w="sm" len="sm"/>
            <a:tailEnd type="none" w="sm" len="sm"/>
          </a:ln>
        </p:spPr>
      </p:sp>
      <p:sp>
        <p:nvSpPr>
          <p:cNvPr id="8" name="AutoShape 8"/>
          <p:cNvSpPr/>
          <p:nvPr/>
        </p:nvSpPr>
        <p:spPr>
          <a:xfrm>
            <a:off x="-1572805" y="-810904"/>
            <a:ext cx="3127010" cy="3127010"/>
          </a:xfrm>
          <a:prstGeom prst="line">
            <a:avLst/>
          </a:prstGeom>
          <a:ln w="28575" cap="flat">
            <a:solidFill>
              <a:srgbClr val="8CA9AD"/>
            </a:solidFill>
            <a:prstDash val="solid"/>
            <a:headEnd type="none" w="sm" len="sm"/>
            <a:tailEnd type="none" w="sm" len="sm"/>
          </a:ln>
        </p:spPr>
      </p:sp>
      <p:sp>
        <p:nvSpPr>
          <p:cNvPr id="9" name="AutoShape 9"/>
          <p:cNvSpPr/>
          <p:nvPr/>
        </p:nvSpPr>
        <p:spPr>
          <a:xfrm>
            <a:off x="-1668708" y="-517787"/>
            <a:ext cx="2898449" cy="2898449"/>
          </a:xfrm>
          <a:prstGeom prst="line">
            <a:avLst/>
          </a:prstGeom>
          <a:ln w="28575" cap="flat">
            <a:solidFill>
              <a:srgbClr val="8CA9AD"/>
            </a:solidFill>
            <a:prstDash val="solid"/>
            <a:headEnd type="none" w="sm" len="sm"/>
            <a:tailEnd type="none" w="sm" len="sm"/>
          </a:ln>
        </p:spPr>
      </p:sp>
      <p:sp>
        <p:nvSpPr>
          <p:cNvPr id="10" name="AutoShape 10"/>
          <p:cNvSpPr/>
          <p:nvPr/>
        </p:nvSpPr>
        <p:spPr>
          <a:xfrm>
            <a:off x="-1749254" y="-221972"/>
            <a:ext cx="2642399" cy="2657063"/>
          </a:xfrm>
          <a:prstGeom prst="line">
            <a:avLst/>
          </a:prstGeom>
          <a:ln w="28575" cap="flat">
            <a:solidFill>
              <a:srgbClr val="8CA9AD"/>
            </a:solidFill>
            <a:prstDash val="solid"/>
            <a:headEnd type="none" w="sm" len="sm"/>
            <a:tailEnd type="none" w="sm" len="sm"/>
          </a:ln>
        </p:spPr>
      </p:sp>
      <p:sp>
        <p:nvSpPr>
          <p:cNvPr id="11" name="AutoShape 11"/>
          <p:cNvSpPr/>
          <p:nvPr/>
        </p:nvSpPr>
        <p:spPr>
          <a:xfrm>
            <a:off x="-1732076" y="152451"/>
            <a:ext cx="2251657" cy="2240039"/>
          </a:xfrm>
          <a:prstGeom prst="line">
            <a:avLst/>
          </a:prstGeom>
          <a:ln w="28575" cap="flat">
            <a:solidFill>
              <a:srgbClr val="8CA9AD"/>
            </a:solidFill>
            <a:prstDash val="solid"/>
            <a:headEnd type="none" w="sm" len="sm"/>
            <a:tailEnd type="none" w="sm" len="sm"/>
          </a:ln>
        </p:spPr>
      </p:sp>
      <p:sp>
        <p:nvSpPr>
          <p:cNvPr id="12" name="AutoShape 12"/>
          <p:cNvSpPr/>
          <p:nvPr/>
        </p:nvSpPr>
        <p:spPr>
          <a:xfrm>
            <a:off x="-1673198" y="603840"/>
            <a:ext cx="1752399" cy="1781313"/>
          </a:xfrm>
          <a:prstGeom prst="line">
            <a:avLst/>
          </a:prstGeom>
          <a:ln w="28575" cap="flat">
            <a:solidFill>
              <a:srgbClr val="8CA9AD"/>
            </a:solidFill>
            <a:prstDash val="solid"/>
            <a:headEnd type="none" w="sm" len="sm"/>
            <a:tailEnd type="none" w="sm" len="sm"/>
          </a:ln>
        </p:spPr>
      </p:sp>
      <p:grpSp>
        <p:nvGrpSpPr>
          <p:cNvPr id="13" name="Group 13"/>
          <p:cNvGrpSpPr/>
          <p:nvPr/>
        </p:nvGrpSpPr>
        <p:grpSpPr>
          <a:xfrm rot="-2700000">
            <a:off x="7591229" y="4801230"/>
            <a:ext cx="4943599" cy="2376730"/>
            <a:chOff x="0" y="0"/>
            <a:chExt cx="660400" cy="317500"/>
          </a:xfrm>
        </p:grpSpPr>
        <p:sp>
          <p:nvSpPr>
            <p:cNvPr id="14" name="Freeform 14"/>
            <p:cNvSpPr/>
            <p:nvPr/>
          </p:nvSpPr>
          <p:spPr>
            <a:xfrm>
              <a:off x="0" y="0"/>
              <a:ext cx="660400" cy="317500"/>
            </a:xfrm>
            <a:custGeom>
              <a:avLst/>
              <a:gdLst/>
              <a:ahLst/>
              <a:cxnLst/>
              <a:rect l="l" t="t" r="r" b="b"/>
              <a:pathLst>
                <a:path w="660400" h="3175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8CA9AD"/>
              </a:solidFill>
              <a:prstDash val="solid"/>
              <a:miter/>
            </a:ln>
          </p:spPr>
        </p:sp>
        <p:sp>
          <p:nvSpPr>
            <p:cNvPr id="15" name="TextBox 15"/>
            <p:cNvSpPr txBox="1"/>
            <p:nvPr/>
          </p:nvSpPr>
          <p:spPr>
            <a:xfrm>
              <a:off x="0" y="146050"/>
              <a:ext cx="660400" cy="171450"/>
            </a:xfrm>
            <a:prstGeom prst="rect">
              <a:avLst/>
            </a:prstGeom>
          </p:spPr>
          <p:txBody>
            <a:bodyPr lIns="33867" tIns="33867" rIns="33867" bIns="33867" rtlCol="0" anchor="ctr"/>
            <a:lstStyle/>
            <a:p>
              <a:pPr algn="ctr">
                <a:lnSpc>
                  <a:spcPts val="1702"/>
                </a:lnSpc>
              </a:pPr>
              <a:endParaRPr sz="1200"/>
            </a:p>
          </p:txBody>
        </p:sp>
      </p:grpSp>
      <p:sp>
        <p:nvSpPr>
          <p:cNvPr id="16" name="AutoShape 16"/>
          <p:cNvSpPr/>
          <p:nvPr/>
        </p:nvSpPr>
        <p:spPr>
          <a:xfrm flipV="1">
            <a:off x="9421030" y="5312992"/>
            <a:ext cx="3421801" cy="3456811"/>
          </a:xfrm>
          <a:prstGeom prst="line">
            <a:avLst/>
          </a:prstGeom>
          <a:ln w="28575" cap="flat">
            <a:solidFill>
              <a:srgbClr val="8CA9AD"/>
            </a:solidFill>
            <a:prstDash val="solid"/>
            <a:headEnd type="none" w="sm" len="sm"/>
            <a:tailEnd type="none" w="sm" len="sm"/>
          </a:ln>
        </p:spPr>
      </p:sp>
      <p:sp>
        <p:nvSpPr>
          <p:cNvPr id="17" name="AutoShape 17"/>
          <p:cNvSpPr/>
          <p:nvPr/>
        </p:nvSpPr>
        <p:spPr>
          <a:xfrm flipV="1">
            <a:off x="9629481" y="5553199"/>
            <a:ext cx="3359235" cy="3359235"/>
          </a:xfrm>
          <a:prstGeom prst="line">
            <a:avLst/>
          </a:prstGeom>
          <a:ln w="28575" cap="flat">
            <a:solidFill>
              <a:srgbClr val="8CA9AD"/>
            </a:solidFill>
            <a:prstDash val="solid"/>
            <a:headEnd type="none" w="sm" len="sm"/>
            <a:tailEnd type="none" w="sm" len="sm"/>
          </a:ln>
        </p:spPr>
      </p:sp>
      <p:sp>
        <p:nvSpPr>
          <p:cNvPr id="18" name="AutoShape 18"/>
          <p:cNvSpPr/>
          <p:nvPr/>
        </p:nvSpPr>
        <p:spPr>
          <a:xfrm flipV="1">
            <a:off x="9868460" y="5787408"/>
            <a:ext cx="3244761" cy="3244761"/>
          </a:xfrm>
          <a:prstGeom prst="line">
            <a:avLst/>
          </a:prstGeom>
          <a:ln w="28575" cap="flat">
            <a:solidFill>
              <a:srgbClr val="8CA9AD"/>
            </a:solidFill>
            <a:prstDash val="solid"/>
            <a:headEnd type="none" w="sm" len="sm"/>
            <a:tailEnd type="none" w="sm" len="sm"/>
          </a:ln>
        </p:spPr>
      </p:sp>
      <p:sp>
        <p:nvSpPr>
          <p:cNvPr id="19" name="Freeform 19"/>
          <p:cNvSpPr/>
          <p:nvPr/>
        </p:nvSpPr>
        <p:spPr>
          <a:xfrm>
            <a:off x="2594474" y="1714279"/>
            <a:ext cx="7273987" cy="4785331"/>
          </a:xfrm>
          <a:custGeom>
            <a:avLst/>
            <a:gdLst/>
            <a:ahLst/>
            <a:cxnLst/>
            <a:rect l="l" t="t" r="r" b="b"/>
            <a:pathLst>
              <a:path w="10910981" h="7177996">
                <a:moveTo>
                  <a:pt x="0" y="0"/>
                </a:moveTo>
                <a:lnTo>
                  <a:pt x="10910980" y="0"/>
                </a:lnTo>
                <a:lnTo>
                  <a:pt x="10910980" y="7177996"/>
                </a:lnTo>
                <a:lnTo>
                  <a:pt x="0" y="7177996"/>
                </a:lnTo>
                <a:lnTo>
                  <a:pt x="0" y="0"/>
                </a:lnTo>
                <a:close/>
              </a:path>
            </a:pathLst>
          </a:custGeom>
          <a:blipFill>
            <a:blip r:embed="rId2"/>
            <a:stretch>
              <a:fillRect/>
            </a:stretch>
          </a:blipFill>
        </p:spPr>
      </p:sp>
      <p:sp>
        <p:nvSpPr>
          <p:cNvPr id="20" name="TextBox 20"/>
          <p:cNvSpPr txBox="1"/>
          <p:nvPr/>
        </p:nvSpPr>
        <p:spPr>
          <a:xfrm>
            <a:off x="2230808" y="298450"/>
            <a:ext cx="8029369" cy="1102866"/>
          </a:xfrm>
          <a:prstGeom prst="rect">
            <a:avLst/>
          </a:prstGeom>
        </p:spPr>
        <p:txBody>
          <a:bodyPr lIns="0" tIns="0" rIns="0" bIns="0" rtlCol="0" anchor="t">
            <a:spAutoFit/>
          </a:bodyPr>
          <a:lstStyle/>
          <a:p>
            <a:pPr algn="ctr">
              <a:lnSpc>
                <a:spcPts val="4334"/>
              </a:lnSpc>
            </a:pPr>
            <a:r>
              <a:rPr lang="en-US" sz="4334">
                <a:solidFill>
                  <a:srgbClr val="227C9D"/>
                </a:solidFill>
                <a:latin typeface="Kollektif Bold"/>
              </a:rPr>
              <a:t>EXPLORATORY DATA ANALYSIS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2700000">
            <a:off x="-917594" y="-2062214"/>
            <a:ext cx="4943599" cy="2376730"/>
            <a:chOff x="0" y="0"/>
            <a:chExt cx="660400" cy="317500"/>
          </a:xfrm>
        </p:grpSpPr>
        <p:sp>
          <p:nvSpPr>
            <p:cNvPr id="3" name="Freeform 3"/>
            <p:cNvSpPr/>
            <p:nvPr/>
          </p:nvSpPr>
          <p:spPr>
            <a:xfrm>
              <a:off x="0" y="0"/>
              <a:ext cx="660400" cy="317500"/>
            </a:xfrm>
            <a:custGeom>
              <a:avLst/>
              <a:gdLst/>
              <a:ahLst/>
              <a:cxnLst/>
              <a:rect l="l" t="t" r="r" b="b"/>
              <a:pathLst>
                <a:path w="660400" h="3175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8CA9AD"/>
              </a:solidFill>
              <a:prstDash val="solid"/>
              <a:miter/>
            </a:ln>
          </p:spPr>
        </p:sp>
        <p:sp>
          <p:nvSpPr>
            <p:cNvPr id="4" name="TextBox 4"/>
            <p:cNvSpPr txBox="1"/>
            <p:nvPr/>
          </p:nvSpPr>
          <p:spPr>
            <a:xfrm>
              <a:off x="0" y="146050"/>
              <a:ext cx="660400" cy="171450"/>
            </a:xfrm>
            <a:prstGeom prst="rect">
              <a:avLst/>
            </a:prstGeom>
          </p:spPr>
          <p:txBody>
            <a:bodyPr lIns="33867" tIns="33867" rIns="33867" bIns="33867" rtlCol="0" anchor="ctr"/>
            <a:lstStyle/>
            <a:p>
              <a:pPr algn="ctr">
                <a:lnSpc>
                  <a:spcPts val="1702"/>
                </a:lnSpc>
              </a:pPr>
              <a:endParaRPr sz="1200"/>
            </a:p>
          </p:txBody>
        </p:sp>
      </p:grpSp>
      <p:sp>
        <p:nvSpPr>
          <p:cNvPr id="5" name="AutoShape 5"/>
          <p:cNvSpPr/>
          <p:nvPr/>
        </p:nvSpPr>
        <p:spPr>
          <a:xfrm>
            <a:off x="-1226004" y="-1515847"/>
            <a:ext cx="3456811" cy="3421801"/>
          </a:xfrm>
          <a:prstGeom prst="line">
            <a:avLst/>
          </a:prstGeom>
          <a:ln w="28575" cap="flat">
            <a:solidFill>
              <a:srgbClr val="8CA9AD"/>
            </a:solidFill>
            <a:prstDash val="solid"/>
            <a:headEnd type="none" w="sm" len="sm"/>
            <a:tailEnd type="none" w="sm" len="sm"/>
          </a:ln>
        </p:spPr>
      </p:sp>
      <p:sp>
        <p:nvSpPr>
          <p:cNvPr id="6" name="AutoShape 6"/>
          <p:cNvSpPr/>
          <p:nvPr/>
        </p:nvSpPr>
        <p:spPr>
          <a:xfrm>
            <a:off x="-1368634" y="-1307396"/>
            <a:ext cx="3359235" cy="3359235"/>
          </a:xfrm>
          <a:prstGeom prst="line">
            <a:avLst/>
          </a:prstGeom>
          <a:ln w="28575" cap="flat">
            <a:solidFill>
              <a:srgbClr val="8CA9AD"/>
            </a:solidFill>
            <a:prstDash val="solid"/>
            <a:headEnd type="none" w="sm" len="sm"/>
            <a:tailEnd type="none" w="sm" len="sm"/>
          </a:ln>
        </p:spPr>
      </p:sp>
      <p:sp>
        <p:nvSpPr>
          <p:cNvPr id="7" name="AutoShape 7"/>
          <p:cNvSpPr/>
          <p:nvPr/>
        </p:nvSpPr>
        <p:spPr>
          <a:xfrm>
            <a:off x="-1488369" y="-1068417"/>
            <a:ext cx="3244761" cy="3244761"/>
          </a:xfrm>
          <a:prstGeom prst="line">
            <a:avLst/>
          </a:prstGeom>
          <a:ln w="28575" cap="flat">
            <a:solidFill>
              <a:srgbClr val="8CA9AD"/>
            </a:solidFill>
            <a:prstDash val="solid"/>
            <a:headEnd type="none" w="sm" len="sm"/>
            <a:tailEnd type="none" w="sm" len="sm"/>
          </a:ln>
        </p:spPr>
      </p:sp>
      <p:sp>
        <p:nvSpPr>
          <p:cNvPr id="8" name="AutoShape 8"/>
          <p:cNvSpPr/>
          <p:nvPr/>
        </p:nvSpPr>
        <p:spPr>
          <a:xfrm>
            <a:off x="-1572805" y="-810904"/>
            <a:ext cx="3127010" cy="3127010"/>
          </a:xfrm>
          <a:prstGeom prst="line">
            <a:avLst/>
          </a:prstGeom>
          <a:ln w="28575" cap="flat">
            <a:solidFill>
              <a:srgbClr val="8CA9AD"/>
            </a:solidFill>
            <a:prstDash val="solid"/>
            <a:headEnd type="none" w="sm" len="sm"/>
            <a:tailEnd type="none" w="sm" len="sm"/>
          </a:ln>
        </p:spPr>
      </p:sp>
      <p:sp>
        <p:nvSpPr>
          <p:cNvPr id="9" name="AutoShape 9"/>
          <p:cNvSpPr/>
          <p:nvPr/>
        </p:nvSpPr>
        <p:spPr>
          <a:xfrm>
            <a:off x="-1668708" y="-517787"/>
            <a:ext cx="2898449" cy="2898449"/>
          </a:xfrm>
          <a:prstGeom prst="line">
            <a:avLst/>
          </a:prstGeom>
          <a:ln w="28575" cap="flat">
            <a:solidFill>
              <a:srgbClr val="8CA9AD"/>
            </a:solidFill>
            <a:prstDash val="solid"/>
            <a:headEnd type="none" w="sm" len="sm"/>
            <a:tailEnd type="none" w="sm" len="sm"/>
          </a:ln>
        </p:spPr>
      </p:sp>
      <p:sp>
        <p:nvSpPr>
          <p:cNvPr id="10" name="AutoShape 10"/>
          <p:cNvSpPr/>
          <p:nvPr/>
        </p:nvSpPr>
        <p:spPr>
          <a:xfrm>
            <a:off x="-1749254" y="-221972"/>
            <a:ext cx="2642399" cy="2657063"/>
          </a:xfrm>
          <a:prstGeom prst="line">
            <a:avLst/>
          </a:prstGeom>
          <a:ln w="28575" cap="flat">
            <a:solidFill>
              <a:srgbClr val="8CA9AD"/>
            </a:solidFill>
            <a:prstDash val="solid"/>
            <a:headEnd type="none" w="sm" len="sm"/>
            <a:tailEnd type="none" w="sm" len="sm"/>
          </a:ln>
        </p:spPr>
      </p:sp>
      <p:sp>
        <p:nvSpPr>
          <p:cNvPr id="11" name="AutoShape 11"/>
          <p:cNvSpPr/>
          <p:nvPr/>
        </p:nvSpPr>
        <p:spPr>
          <a:xfrm>
            <a:off x="-1732076" y="152451"/>
            <a:ext cx="2251657" cy="2240039"/>
          </a:xfrm>
          <a:prstGeom prst="line">
            <a:avLst/>
          </a:prstGeom>
          <a:ln w="28575" cap="flat">
            <a:solidFill>
              <a:srgbClr val="8CA9AD"/>
            </a:solidFill>
            <a:prstDash val="solid"/>
            <a:headEnd type="none" w="sm" len="sm"/>
            <a:tailEnd type="none" w="sm" len="sm"/>
          </a:ln>
        </p:spPr>
      </p:sp>
      <p:sp>
        <p:nvSpPr>
          <p:cNvPr id="12" name="AutoShape 12"/>
          <p:cNvSpPr/>
          <p:nvPr/>
        </p:nvSpPr>
        <p:spPr>
          <a:xfrm>
            <a:off x="-1673198" y="603840"/>
            <a:ext cx="1752399" cy="1781313"/>
          </a:xfrm>
          <a:prstGeom prst="line">
            <a:avLst/>
          </a:prstGeom>
          <a:ln w="28575" cap="flat">
            <a:solidFill>
              <a:srgbClr val="8CA9AD"/>
            </a:solidFill>
            <a:prstDash val="solid"/>
            <a:headEnd type="none" w="sm" len="sm"/>
            <a:tailEnd type="none" w="sm" len="sm"/>
          </a:ln>
        </p:spPr>
      </p:sp>
      <p:grpSp>
        <p:nvGrpSpPr>
          <p:cNvPr id="13" name="Group 13"/>
          <p:cNvGrpSpPr/>
          <p:nvPr/>
        </p:nvGrpSpPr>
        <p:grpSpPr>
          <a:xfrm rot="-2700000">
            <a:off x="7591229" y="4801230"/>
            <a:ext cx="4943599" cy="2376730"/>
            <a:chOff x="0" y="0"/>
            <a:chExt cx="660400" cy="317500"/>
          </a:xfrm>
        </p:grpSpPr>
        <p:sp>
          <p:nvSpPr>
            <p:cNvPr id="14" name="Freeform 14"/>
            <p:cNvSpPr/>
            <p:nvPr/>
          </p:nvSpPr>
          <p:spPr>
            <a:xfrm>
              <a:off x="0" y="0"/>
              <a:ext cx="660400" cy="317500"/>
            </a:xfrm>
            <a:custGeom>
              <a:avLst/>
              <a:gdLst/>
              <a:ahLst/>
              <a:cxnLst/>
              <a:rect l="l" t="t" r="r" b="b"/>
              <a:pathLst>
                <a:path w="660400" h="3175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8CA9AD"/>
              </a:solidFill>
              <a:prstDash val="solid"/>
              <a:miter/>
            </a:ln>
          </p:spPr>
        </p:sp>
        <p:sp>
          <p:nvSpPr>
            <p:cNvPr id="15" name="TextBox 15"/>
            <p:cNvSpPr txBox="1"/>
            <p:nvPr/>
          </p:nvSpPr>
          <p:spPr>
            <a:xfrm>
              <a:off x="0" y="146050"/>
              <a:ext cx="660400" cy="171450"/>
            </a:xfrm>
            <a:prstGeom prst="rect">
              <a:avLst/>
            </a:prstGeom>
          </p:spPr>
          <p:txBody>
            <a:bodyPr lIns="33867" tIns="33867" rIns="33867" bIns="33867" rtlCol="0" anchor="ctr"/>
            <a:lstStyle/>
            <a:p>
              <a:pPr algn="ctr">
                <a:lnSpc>
                  <a:spcPts val="1702"/>
                </a:lnSpc>
              </a:pPr>
              <a:endParaRPr sz="1200"/>
            </a:p>
          </p:txBody>
        </p:sp>
      </p:grpSp>
      <p:sp>
        <p:nvSpPr>
          <p:cNvPr id="16" name="AutoShape 16"/>
          <p:cNvSpPr/>
          <p:nvPr/>
        </p:nvSpPr>
        <p:spPr>
          <a:xfrm flipV="1">
            <a:off x="9421030" y="5312992"/>
            <a:ext cx="3421801" cy="3456811"/>
          </a:xfrm>
          <a:prstGeom prst="line">
            <a:avLst/>
          </a:prstGeom>
          <a:ln w="28575" cap="flat">
            <a:solidFill>
              <a:srgbClr val="8CA9AD"/>
            </a:solidFill>
            <a:prstDash val="solid"/>
            <a:headEnd type="none" w="sm" len="sm"/>
            <a:tailEnd type="none" w="sm" len="sm"/>
          </a:ln>
        </p:spPr>
      </p:sp>
      <p:sp>
        <p:nvSpPr>
          <p:cNvPr id="17" name="AutoShape 17"/>
          <p:cNvSpPr/>
          <p:nvPr/>
        </p:nvSpPr>
        <p:spPr>
          <a:xfrm flipV="1">
            <a:off x="9629481" y="5553199"/>
            <a:ext cx="3359235" cy="3359235"/>
          </a:xfrm>
          <a:prstGeom prst="line">
            <a:avLst/>
          </a:prstGeom>
          <a:ln w="28575" cap="flat">
            <a:solidFill>
              <a:srgbClr val="8CA9AD"/>
            </a:solidFill>
            <a:prstDash val="solid"/>
            <a:headEnd type="none" w="sm" len="sm"/>
            <a:tailEnd type="none" w="sm" len="sm"/>
          </a:ln>
        </p:spPr>
      </p:sp>
      <p:sp>
        <p:nvSpPr>
          <p:cNvPr id="18" name="AutoShape 18"/>
          <p:cNvSpPr/>
          <p:nvPr/>
        </p:nvSpPr>
        <p:spPr>
          <a:xfrm flipV="1">
            <a:off x="9868460" y="5787408"/>
            <a:ext cx="3244761" cy="3244761"/>
          </a:xfrm>
          <a:prstGeom prst="line">
            <a:avLst/>
          </a:prstGeom>
          <a:ln w="28575" cap="flat">
            <a:solidFill>
              <a:srgbClr val="8CA9AD"/>
            </a:solidFill>
            <a:prstDash val="solid"/>
            <a:headEnd type="none" w="sm" len="sm"/>
            <a:tailEnd type="none" w="sm" len="sm"/>
          </a:ln>
        </p:spPr>
      </p:sp>
      <p:sp>
        <p:nvSpPr>
          <p:cNvPr id="19" name="Freeform 19"/>
          <p:cNvSpPr/>
          <p:nvPr/>
        </p:nvSpPr>
        <p:spPr>
          <a:xfrm>
            <a:off x="3170166" y="688017"/>
            <a:ext cx="5311437" cy="5426903"/>
          </a:xfrm>
          <a:custGeom>
            <a:avLst/>
            <a:gdLst/>
            <a:ahLst/>
            <a:cxnLst/>
            <a:rect l="l" t="t" r="r" b="b"/>
            <a:pathLst>
              <a:path w="7967156" h="8140355">
                <a:moveTo>
                  <a:pt x="0" y="0"/>
                </a:moveTo>
                <a:lnTo>
                  <a:pt x="7967156" y="0"/>
                </a:lnTo>
                <a:lnTo>
                  <a:pt x="7967156" y="8140355"/>
                </a:lnTo>
                <a:lnTo>
                  <a:pt x="0" y="8140355"/>
                </a:lnTo>
                <a:lnTo>
                  <a:pt x="0" y="0"/>
                </a:lnTo>
                <a:close/>
              </a:path>
            </a:pathLst>
          </a:custGeom>
          <a:blipFill>
            <a:blip r:embed="rId2"/>
            <a:stretch>
              <a:fillRect/>
            </a:stretch>
          </a:blipFill>
        </p:spPr>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2700000">
            <a:off x="-917594" y="-2062214"/>
            <a:ext cx="4943599" cy="2376730"/>
            <a:chOff x="0" y="0"/>
            <a:chExt cx="660400" cy="317500"/>
          </a:xfrm>
        </p:grpSpPr>
        <p:sp>
          <p:nvSpPr>
            <p:cNvPr id="3" name="Freeform 3"/>
            <p:cNvSpPr/>
            <p:nvPr/>
          </p:nvSpPr>
          <p:spPr>
            <a:xfrm>
              <a:off x="0" y="0"/>
              <a:ext cx="660400" cy="317500"/>
            </a:xfrm>
            <a:custGeom>
              <a:avLst/>
              <a:gdLst/>
              <a:ahLst/>
              <a:cxnLst/>
              <a:rect l="l" t="t" r="r" b="b"/>
              <a:pathLst>
                <a:path w="660400" h="3175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8CA9AD"/>
              </a:solidFill>
              <a:prstDash val="solid"/>
              <a:miter/>
            </a:ln>
          </p:spPr>
        </p:sp>
        <p:sp>
          <p:nvSpPr>
            <p:cNvPr id="4" name="TextBox 4"/>
            <p:cNvSpPr txBox="1"/>
            <p:nvPr/>
          </p:nvSpPr>
          <p:spPr>
            <a:xfrm>
              <a:off x="0" y="146050"/>
              <a:ext cx="660400" cy="171450"/>
            </a:xfrm>
            <a:prstGeom prst="rect">
              <a:avLst/>
            </a:prstGeom>
          </p:spPr>
          <p:txBody>
            <a:bodyPr lIns="33867" tIns="33867" rIns="33867" bIns="33867" rtlCol="0" anchor="ctr"/>
            <a:lstStyle/>
            <a:p>
              <a:pPr algn="ctr">
                <a:lnSpc>
                  <a:spcPts val="1702"/>
                </a:lnSpc>
              </a:pPr>
              <a:endParaRPr sz="1200"/>
            </a:p>
          </p:txBody>
        </p:sp>
      </p:grpSp>
      <p:sp>
        <p:nvSpPr>
          <p:cNvPr id="5" name="AutoShape 5"/>
          <p:cNvSpPr/>
          <p:nvPr/>
        </p:nvSpPr>
        <p:spPr>
          <a:xfrm>
            <a:off x="-1226004" y="-1515847"/>
            <a:ext cx="3456811" cy="3421801"/>
          </a:xfrm>
          <a:prstGeom prst="line">
            <a:avLst/>
          </a:prstGeom>
          <a:ln w="28575" cap="flat">
            <a:solidFill>
              <a:srgbClr val="8CA9AD"/>
            </a:solidFill>
            <a:prstDash val="solid"/>
            <a:headEnd type="none" w="sm" len="sm"/>
            <a:tailEnd type="none" w="sm" len="sm"/>
          </a:ln>
        </p:spPr>
      </p:sp>
      <p:sp>
        <p:nvSpPr>
          <p:cNvPr id="6" name="AutoShape 6"/>
          <p:cNvSpPr/>
          <p:nvPr/>
        </p:nvSpPr>
        <p:spPr>
          <a:xfrm>
            <a:off x="-1368634" y="-1307396"/>
            <a:ext cx="3359235" cy="3359235"/>
          </a:xfrm>
          <a:prstGeom prst="line">
            <a:avLst/>
          </a:prstGeom>
          <a:ln w="28575" cap="flat">
            <a:solidFill>
              <a:srgbClr val="8CA9AD"/>
            </a:solidFill>
            <a:prstDash val="solid"/>
            <a:headEnd type="none" w="sm" len="sm"/>
            <a:tailEnd type="none" w="sm" len="sm"/>
          </a:ln>
        </p:spPr>
      </p:sp>
      <p:sp>
        <p:nvSpPr>
          <p:cNvPr id="7" name="AutoShape 7"/>
          <p:cNvSpPr/>
          <p:nvPr/>
        </p:nvSpPr>
        <p:spPr>
          <a:xfrm>
            <a:off x="-1488369" y="-1068417"/>
            <a:ext cx="3244761" cy="3244761"/>
          </a:xfrm>
          <a:prstGeom prst="line">
            <a:avLst/>
          </a:prstGeom>
          <a:ln w="28575" cap="flat">
            <a:solidFill>
              <a:srgbClr val="8CA9AD"/>
            </a:solidFill>
            <a:prstDash val="solid"/>
            <a:headEnd type="none" w="sm" len="sm"/>
            <a:tailEnd type="none" w="sm" len="sm"/>
          </a:ln>
        </p:spPr>
      </p:sp>
      <p:sp>
        <p:nvSpPr>
          <p:cNvPr id="8" name="AutoShape 8"/>
          <p:cNvSpPr/>
          <p:nvPr/>
        </p:nvSpPr>
        <p:spPr>
          <a:xfrm>
            <a:off x="-1572805" y="-810904"/>
            <a:ext cx="3127010" cy="3127010"/>
          </a:xfrm>
          <a:prstGeom prst="line">
            <a:avLst/>
          </a:prstGeom>
          <a:ln w="28575" cap="flat">
            <a:solidFill>
              <a:srgbClr val="8CA9AD"/>
            </a:solidFill>
            <a:prstDash val="solid"/>
            <a:headEnd type="none" w="sm" len="sm"/>
            <a:tailEnd type="none" w="sm" len="sm"/>
          </a:ln>
        </p:spPr>
      </p:sp>
      <p:sp>
        <p:nvSpPr>
          <p:cNvPr id="9" name="AutoShape 9"/>
          <p:cNvSpPr/>
          <p:nvPr/>
        </p:nvSpPr>
        <p:spPr>
          <a:xfrm>
            <a:off x="-1668708" y="-517787"/>
            <a:ext cx="2898449" cy="2898449"/>
          </a:xfrm>
          <a:prstGeom prst="line">
            <a:avLst/>
          </a:prstGeom>
          <a:ln w="28575" cap="flat">
            <a:solidFill>
              <a:srgbClr val="8CA9AD"/>
            </a:solidFill>
            <a:prstDash val="solid"/>
            <a:headEnd type="none" w="sm" len="sm"/>
            <a:tailEnd type="none" w="sm" len="sm"/>
          </a:ln>
        </p:spPr>
      </p:sp>
      <p:sp>
        <p:nvSpPr>
          <p:cNvPr id="10" name="AutoShape 10"/>
          <p:cNvSpPr/>
          <p:nvPr/>
        </p:nvSpPr>
        <p:spPr>
          <a:xfrm>
            <a:off x="-1749254" y="-221972"/>
            <a:ext cx="2642399" cy="2657063"/>
          </a:xfrm>
          <a:prstGeom prst="line">
            <a:avLst/>
          </a:prstGeom>
          <a:ln w="28575" cap="flat">
            <a:solidFill>
              <a:srgbClr val="8CA9AD"/>
            </a:solidFill>
            <a:prstDash val="solid"/>
            <a:headEnd type="none" w="sm" len="sm"/>
            <a:tailEnd type="none" w="sm" len="sm"/>
          </a:ln>
        </p:spPr>
      </p:sp>
      <p:sp>
        <p:nvSpPr>
          <p:cNvPr id="11" name="AutoShape 11"/>
          <p:cNvSpPr/>
          <p:nvPr/>
        </p:nvSpPr>
        <p:spPr>
          <a:xfrm>
            <a:off x="-1732076" y="152451"/>
            <a:ext cx="2251657" cy="2240039"/>
          </a:xfrm>
          <a:prstGeom prst="line">
            <a:avLst/>
          </a:prstGeom>
          <a:ln w="28575" cap="flat">
            <a:solidFill>
              <a:srgbClr val="8CA9AD"/>
            </a:solidFill>
            <a:prstDash val="solid"/>
            <a:headEnd type="none" w="sm" len="sm"/>
            <a:tailEnd type="none" w="sm" len="sm"/>
          </a:ln>
        </p:spPr>
      </p:sp>
      <p:sp>
        <p:nvSpPr>
          <p:cNvPr id="12" name="AutoShape 12"/>
          <p:cNvSpPr/>
          <p:nvPr/>
        </p:nvSpPr>
        <p:spPr>
          <a:xfrm>
            <a:off x="-1673198" y="603840"/>
            <a:ext cx="1752399" cy="1781313"/>
          </a:xfrm>
          <a:prstGeom prst="line">
            <a:avLst/>
          </a:prstGeom>
          <a:ln w="28575" cap="flat">
            <a:solidFill>
              <a:srgbClr val="8CA9AD"/>
            </a:solidFill>
            <a:prstDash val="solid"/>
            <a:headEnd type="none" w="sm" len="sm"/>
            <a:tailEnd type="none" w="sm" len="sm"/>
          </a:ln>
        </p:spPr>
      </p:sp>
      <p:grpSp>
        <p:nvGrpSpPr>
          <p:cNvPr id="13" name="Group 13"/>
          <p:cNvGrpSpPr/>
          <p:nvPr/>
        </p:nvGrpSpPr>
        <p:grpSpPr>
          <a:xfrm rot="-2700000">
            <a:off x="7591229" y="4801230"/>
            <a:ext cx="4943599" cy="2376730"/>
            <a:chOff x="0" y="0"/>
            <a:chExt cx="660400" cy="317500"/>
          </a:xfrm>
        </p:grpSpPr>
        <p:sp>
          <p:nvSpPr>
            <p:cNvPr id="14" name="Freeform 14"/>
            <p:cNvSpPr/>
            <p:nvPr/>
          </p:nvSpPr>
          <p:spPr>
            <a:xfrm>
              <a:off x="0" y="0"/>
              <a:ext cx="660400" cy="317500"/>
            </a:xfrm>
            <a:custGeom>
              <a:avLst/>
              <a:gdLst/>
              <a:ahLst/>
              <a:cxnLst/>
              <a:rect l="l" t="t" r="r" b="b"/>
              <a:pathLst>
                <a:path w="660400" h="3175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8CA9AD"/>
              </a:solidFill>
              <a:prstDash val="solid"/>
              <a:miter/>
            </a:ln>
          </p:spPr>
        </p:sp>
        <p:sp>
          <p:nvSpPr>
            <p:cNvPr id="15" name="TextBox 15"/>
            <p:cNvSpPr txBox="1"/>
            <p:nvPr/>
          </p:nvSpPr>
          <p:spPr>
            <a:xfrm>
              <a:off x="0" y="146050"/>
              <a:ext cx="660400" cy="171450"/>
            </a:xfrm>
            <a:prstGeom prst="rect">
              <a:avLst/>
            </a:prstGeom>
          </p:spPr>
          <p:txBody>
            <a:bodyPr lIns="33867" tIns="33867" rIns="33867" bIns="33867" rtlCol="0" anchor="ctr"/>
            <a:lstStyle/>
            <a:p>
              <a:pPr algn="ctr">
                <a:lnSpc>
                  <a:spcPts val="1702"/>
                </a:lnSpc>
              </a:pPr>
              <a:endParaRPr sz="1200"/>
            </a:p>
          </p:txBody>
        </p:sp>
      </p:grpSp>
      <p:sp>
        <p:nvSpPr>
          <p:cNvPr id="16" name="AutoShape 16"/>
          <p:cNvSpPr/>
          <p:nvPr/>
        </p:nvSpPr>
        <p:spPr>
          <a:xfrm flipV="1">
            <a:off x="9421030" y="5312992"/>
            <a:ext cx="3421801" cy="3456811"/>
          </a:xfrm>
          <a:prstGeom prst="line">
            <a:avLst/>
          </a:prstGeom>
          <a:ln w="28575" cap="flat">
            <a:solidFill>
              <a:srgbClr val="8CA9AD"/>
            </a:solidFill>
            <a:prstDash val="solid"/>
            <a:headEnd type="none" w="sm" len="sm"/>
            <a:tailEnd type="none" w="sm" len="sm"/>
          </a:ln>
        </p:spPr>
      </p:sp>
      <p:sp>
        <p:nvSpPr>
          <p:cNvPr id="17" name="AutoShape 17"/>
          <p:cNvSpPr/>
          <p:nvPr/>
        </p:nvSpPr>
        <p:spPr>
          <a:xfrm flipV="1">
            <a:off x="9629481" y="5553199"/>
            <a:ext cx="3359235" cy="3359235"/>
          </a:xfrm>
          <a:prstGeom prst="line">
            <a:avLst/>
          </a:prstGeom>
          <a:ln w="28575" cap="flat">
            <a:solidFill>
              <a:srgbClr val="8CA9AD"/>
            </a:solidFill>
            <a:prstDash val="solid"/>
            <a:headEnd type="none" w="sm" len="sm"/>
            <a:tailEnd type="none" w="sm" len="sm"/>
          </a:ln>
        </p:spPr>
      </p:sp>
      <p:sp>
        <p:nvSpPr>
          <p:cNvPr id="18" name="AutoShape 18"/>
          <p:cNvSpPr/>
          <p:nvPr/>
        </p:nvSpPr>
        <p:spPr>
          <a:xfrm flipV="1">
            <a:off x="9868460" y="5787408"/>
            <a:ext cx="3244761" cy="3244761"/>
          </a:xfrm>
          <a:prstGeom prst="line">
            <a:avLst/>
          </a:prstGeom>
          <a:ln w="28575" cap="flat">
            <a:solidFill>
              <a:srgbClr val="8CA9AD"/>
            </a:solidFill>
            <a:prstDash val="solid"/>
            <a:headEnd type="none" w="sm" len="sm"/>
            <a:tailEnd type="none" w="sm" len="sm"/>
          </a:ln>
        </p:spPr>
      </p:sp>
      <p:sp>
        <p:nvSpPr>
          <p:cNvPr id="19" name="Freeform 19"/>
          <p:cNvSpPr/>
          <p:nvPr/>
        </p:nvSpPr>
        <p:spPr>
          <a:xfrm>
            <a:off x="2890842" y="1516744"/>
            <a:ext cx="6410317" cy="3824513"/>
          </a:xfrm>
          <a:custGeom>
            <a:avLst/>
            <a:gdLst/>
            <a:ahLst/>
            <a:cxnLst/>
            <a:rect l="l" t="t" r="r" b="b"/>
            <a:pathLst>
              <a:path w="9615475" h="5736769">
                <a:moveTo>
                  <a:pt x="0" y="0"/>
                </a:moveTo>
                <a:lnTo>
                  <a:pt x="9615476" y="0"/>
                </a:lnTo>
                <a:lnTo>
                  <a:pt x="9615476" y="5736770"/>
                </a:lnTo>
                <a:lnTo>
                  <a:pt x="0" y="5736770"/>
                </a:lnTo>
                <a:lnTo>
                  <a:pt x="0" y="0"/>
                </a:lnTo>
                <a:close/>
              </a:path>
            </a:pathLst>
          </a:custGeom>
          <a:blipFill>
            <a:blip r:embed="rId2"/>
            <a:stretch>
              <a:fillRect/>
            </a:stretch>
          </a:blipFill>
        </p:spPr>
      </p:sp>
      <p:sp>
        <p:nvSpPr>
          <p:cNvPr id="20" name="Freeform 20"/>
          <p:cNvSpPr/>
          <p:nvPr/>
        </p:nvSpPr>
        <p:spPr>
          <a:xfrm>
            <a:off x="1756392" y="856184"/>
            <a:ext cx="8910246" cy="5316017"/>
          </a:xfrm>
          <a:custGeom>
            <a:avLst/>
            <a:gdLst/>
            <a:ahLst/>
            <a:cxnLst/>
            <a:rect l="l" t="t" r="r" b="b"/>
            <a:pathLst>
              <a:path w="13365369" h="7974025">
                <a:moveTo>
                  <a:pt x="0" y="0"/>
                </a:moveTo>
                <a:lnTo>
                  <a:pt x="13365370" y="0"/>
                </a:lnTo>
                <a:lnTo>
                  <a:pt x="13365370" y="7974025"/>
                </a:lnTo>
                <a:lnTo>
                  <a:pt x="0" y="7974025"/>
                </a:lnTo>
                <a:lnTo>
                  <a:pt x="0" y="0"/>
                </a:lnTo>
                <a:close/>
              </a:path>
            </a:pathLst>
          </a:custGeom>
          <a:blipFill>
            <a:blip r:embed="rId2"/>
            <a:stretch>
              <a:fillRect/>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TotalTime>
  <Words>318</Words>
  <Application>Microsoft Office PowerPoint</Application>
  <PresentationFormat>Widescreen</PresentationFormat>
  <Paragraphs>43</Paragraphs>
  <Slides>25</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25</vt:i4>
      </vt:variant>
    </vt:vector>
  </HeadingPairs>
  <TitlesOfParts>
    <vt:vector size="32" baseType="lpstr">
      <vt:lpstr>Arial</vt:lpstr>
      <vt:lpstr>Calibri</vt:lpstr>
      <vt:lpstr>Calibri Light</vt:lpstr>
      <vt:lpstr>DM Sans</vt:lpstr>
      <vt:lpstr>DM Sans Bold</vt:lpstr>
      <vt:lpstr>Kollektif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kesav vemula</dc:creator>
  <cp:lastModifiedBy>kesav vemula</cp:lastModifiedBy>
  <cp:revision>2</cp:revision>
  <dcterms:created xsi:type="dcterms:W3CDTF">2024-03-20T15:42:43Z</dcterms:created>
  <dcterms:modified xsi:type="dcterms:W3CDTF">2024-03-20T16:10:49Z</dcterms:modified>
</cp:coreProperties>
</file>